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8" r:id="rId3"/>
    <p:sldId id="257" r:id="rId4"/>
    <p:sldId id="291" r:id="rId5"/>
    <p:sldId id="316" r:id="rId6"/>
    <p:sldId id="317" r:id="rId7"/>
    <p:sldId id="292" r:id="rId8"/>
    <p:sldId id="300" r:id="rId9"/>
    <p:sldId id="314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293" r:id="rId24"/>
    <p:sldId id="299" r:id="rId25"/>
    <p:sldId id="315" r:id="rId26"/>
    <p:sldId id="319" r:id="rId27"/>
    <p:sldId id="320" r:id="rId28"/>
    <p:sldId id="318" r:id="rId29"/>
    <p:sldId id="289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99" autoAdjust="0"/>
    <p:restoredTop sz="90814" autoAdjust="0"/>
  </p:normalViewPr>
  <p:slideViewPr>
    <p:cSldViewPr snapToGrid="0">
      <p:cViewPr varScale="1">
        <p:scale>
          <a:sx n="104" d="100"/>
          <a:sy n="104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71245-75F6-4B3A-95FA-790D3F6830A8}" type="doc">
      <dgm:prSet loTypeId="urn:microsoft.com/office/officeart/2005/8/layout/radial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hu-HU"/>
        </a:p>
      </dgm:t>
    </dgm:pt>
    <dgm:pt modelId="{D7898095-7C1D-4536-A944-6805DBAC37B1}">
      <dgm:prSet phldrT="[Szöveg]" custT="1"/>
      <dgm:spPr/>
      <dgm:t>
        <a:bodyPr/>
        <a:lstStyle/>
        <a:p>
          <a:r>
            <a:rPr lang="hu-HU" sz="1050" dirty="0">
              <a:latin typeface="Verdana" panose="020B0604030504040204" pitchFamily="34" charset="0"/>
              <a:ea typeface="Verdana" panose="020B0604030504040204" pitchFamily="34" charset="0"/>
            </a:rPr>
            <a:t>Kötelezettséget előíró </a:t>
          </a:r>
          <a:r>
            <a:rPr lang="hu-HU" sz="1050" dirty="0" smtClean="0">
              <a:latin typeface="Verdana" panose="020B0604030504040204" pitchFamily="34" charset="0"/>
              <a:ea typeface="Verdana" panose="020B0604030504040204" pitchFamily="34" charset="0"/>
            </a:rPr>
            <a:t>joganyagok</a:t>
          </a:r>
          <a:endParaRPr lang="hu-HU" sz="105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79BFDD0-A628-4B40-AABD-F9898DD26BCD}" type="parTrans" cxnId="{DD3306BA-BB2B-4EFD-A1AC-AFDE06139C7D}">
      <dgm:prSet/>
      <dgm:spPr/>
      <dgm:t>
        <a:bodyPr/>
        <a:lstStyle/>
        <a:p>
          <a:endParaRPr lang="hu-HU"/>
        </a:p>
      </dgm:t>
    </dgm:pt>
    <dgm:pt modelId="{0972B0A8-78F3-4B68-A29E-656D21CF0E36}" type="sibTrans" cxnId="{DD3306BA-BB2B-4EFD-A1AC-AFDE06139C7D}">
      <dgm:prSet/>
      <dgm:spPr/>
      <dgm:t>
        <a:bodyPr/>
        <a:lstStyle/>
        <a:p>
          <a:endParaRPr lang="hu-HU"/>
        </a:p>
      </dgm:t>
    </dgm:pt>
    <dgm:pt modelId="{DAAD0DF1-8607-4756-8EB1-1787D629526D}">
      <dgm:prSet phldrT="[Szöveg]" custT="1"/>
      <dgm:spPr/>
      <dgm:t>
        <a:bodyPr/>
        <a:lstStyle/>
        <a:p>
          <a:r>
            <a:rPr lang="hu-HU" sz="1400" dirty="0" err="1">
              <a:latin typeface="Verdana" panose="020B0604030504040204" pitchFamily="34" charset="0"/>
              <a:ea typeface="Verdana" panose="020B0604030504040204" pitchFamily="34" charset="0"/>
            </a:rPr>
            <a:t>Kttv</a:t>
          </a:r>
          <a:r>
            <a:rPr lang="hu-HU" sz="1400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</dgm:t>
    </dgm:pt>
    <dgm:pt modelId="{BD46498C-741C-4BC3-8404-4A55CFAE0E26}" type="parTrans" cxnId="{C38FCD68-006C-4623-A191-3EDB8E8A1BAD}">
      <dgm:prSet/>
      <dgm:spPr/>
      <dgm:t>
        <a:bodyPr/>
        <a:lstStyle/>
        <a:p>
          <a:endParaRPr lang="hu-HU"/>
        </a:p>
      </dgm:t>
    </dgm:pt>
    <dgm:pt modelId="{CF726BD2-8DE6-4F56-817B-FEC5809ABD5F}" type="sibTrans" cxnId="{C38FCD68-006C-4623-A191-3EDB8E8A1BAD}">
      <dgm:prSet/>
      <dgm:spPr/>
      <dgm:t>
        <a:bodyPr/>
        <a:lstStyle/>
        <a:p>
          <a:endParaRPr lang="hu-HU"/>
        </a:p>
      </dgm:t>
    </dgm:pt>
    <dgm:pt modelId="{5F9F718C-9454-4D15-8019-649AFB47A3CF}">
      <dgm:prSet phldrT="[Szöveg]"/>
      <dgm:spPr/>
      <dgm:t>
        <a:bodyPr/>
        <a:lstStyle/>
        <a:p>
          <a:r>
            <a:rPr lang="hu-HU">
              <a:latin typeface="Verdana" panose="020B0604030504040204" pitchFamily="34" charset="0"/>
              <a:ea typeface="Verdana" panose="020B0604030504040204" pitchFamily="34" charset="0"/>
            </a:rPr>
            <a:t>Alapvizsga rendszert leíró jogszabály</a:t>
          </a:r>
        </a:p>
      </dgm:t>
    </dgm:pt>
    <dgm:pt modelId="{21A865D9-B436-4DC6-8266-D2F987098698}" type="parTrans" cxnId="{86525E7F-9891-4787-85FE-F810AF371332}">
      <dgm:prSet/>
      <dgm:spPr/>
      <dgm:t>
        <a:bodyPr/>
        <a:lstStyle/>
        <a:p>
          <a:endParaRPr lang="hu-HU"/>
        </a:p>
      </dgm:t>
    </dgm:pt>
    <dgm:pt modelId="{EF688208-5552-4642-8614-D562704CEFAA}" type="sibTrans" cxnId="{86525E7F-9891-4787-85FE-F810AF371332}">
      <dgm:prSet/>
      <dgm:spPr/>
      <dgm:t>
        <a:bodyPr/>
        <a:lstStyle/>
        <a:p>
          <a:endParaRPr lang="hu-HU"/>
        </a:p>
      </dgm:t>
    </dgm:pt>
    <dgm:pt modelId="{D0197DFB-5BD5-4C34-9E98-CAB236049E25}">
      <dgm:prSet phldrT="[Szöveg]" custT="1"/>
      <dgm:spPr/>
      <dgm:t>
        <a:bodyPr/>
        <a:lstStyle/>
        <a:p>
          <a:r>
            <a:rPr lang="hu-HU" sz="1000">
              <a:latin typeface="Verdana" panose="020B0604030504040204" pitchFamily="34" charset="0"/>
              <a:ea typeface="Verdana" panose="020B0604030504040204" pitchFamily="34" charset="0"/>
            </a:rPr>
            <a:t>174/2011. (VIII.31.) Korm. rendelet a közigazgatási és az ügykezelői alapvizsgáról</a:t>
          </a:r>
        </a:p>
      </dgm:t>
    </dgm:pt>
    <dgm:pt modelId="{0B33A861-24E6-488A-8E84-148CFBC14300}" type="parTrans" cxnId="{DBDFFD28-9DB6-4810-A490-12CCC71E88DD}">
      <dgm:prSet/>
      <dgm:spPr/>
      <dgm:t>
        <a:bodyPr/>
        <a:lstStyle/>
        <a:p>
          <a:endParaRPr lang="hu-HU"/>
        </a:p>
      </dgm:t>
    </dgm:pt>
    <dgm:pt modelId="{CE7FBA93-8315-4B51-B201-4839B8CB3470}" type="sibTrans" cxnId="{DBDFFD28-9DB6-4810-A490-12CCC71E88DD}">
      <dgm:prSet/>
      <dgm:spPr/>
      <dgm:t>
        <a:bodyPr/>
        <a:lstStyle/>
        <a:p>
          <a:endParaRPr lang="hu-HU"/>
        </a:p>
      </dgm:t>
    </dgm:pt>
    <dgm:pt modelId="{E4F7CEB1-E0C6-48ED-9EB0-F553AFA15848}">
      <dgm:prSet phldrT="[Szöveg]" custT="1"/>
      <dgm:spPr/>
      <dgm:t>
        <a:bodyPr/>
        <a:lstStyle/>
        <a:p>
          <a:r>
            <a:rPr lang="hu-HU" sz="1000" dirty="0">
              <a:latin typeface="Verdana" panose="020B0604030504040204" pitchFamily="34" charset="0"/>
              <a:ea typeface="Verdana" panose="020B0604030504040204" pitchFamily="34" charset="0"/>
            </a:rPr>
            <a:t>Minőségügyi </a:t>
          </a:r>
          <a:r>
            <a:rPr lang="hu-HU" sz="1000" dirty="0" smtClean="0">
              <a:latin typeface="Verdana" panose="020B0604030504040204" pitchFamily="34" charset="0"/>
              <a:ea typeface="Verdana" panose="020B0604030504040204" pitchFamily="34" charset="0"/>
            </a:rPr>
            <a:t>keretek</a:t>
          </a:r>
          <a:endParaRPr lang="hu-HU" sz="1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08AA32-8FA0-4A03-8234-015E13F5F5ED}" type="parTrans" cxnId="{924CABB2-3374-41B7-945D-438424C34420}">
      <dgm:prSet/>
      <dgm:spPr/>
      <dgm:t>
        <a:bodyPr/>
        <a:lstStyle/>
        <a:p>
          <a:endParaRPr lang="hu-HU"/>
        </a:p>
      </dgm:t>
    </dgm:pt>
    <dgm:pt modelId="{F10723CB-8919-4B20-9110-7F41B999C990}" type="sibTrans" cxnId="{924CABB2-3374-41B7-945D-438424C34420}">
      <dgm:prSet/>
      <dgm:spPr/>
      <dgm:t>
        <a:bodyPr/>
        <a:lstStyle/>
        <a:p>
          <a:endParaRPr lang="hu-HU"/>
        </a:p>
      </dgm:t>
    </dgm:pt>
    <dgm:pt modelId="{E3C13EFF-2D5F-43DE-8262-4EDADE790DB7}">
      <dgm:prSet phldrT="[Szöveg]" custT="1"/>
      <dgm:spPr/>
      <dgm:t>
        <a:bodyPr/>
        <a:lstStyle/>
        <a:p>
          <a:r>
            <a:rPr lang="hu-HU" sz="1000" dirty="0" smtClean="0">
              <a:latin typeface="Verdana" panose="020B0604030504040204" pitchFamily="34" charset="0"/>
              <a:ea typeface="Verdana" panose="020B0604030504040204" pitchFamily="34" charset="0"/>
            </a:rPr>
            <a:t>10/2023. Rektori utasítás a </a:t>
          </a:r>
          <a:r>
            <a:rPr lang="hu-HU" sz="1000" dirty="0" err="1" smtClean="0"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hu-HU" sz="1000" dirty="0" smtClean="0">
              <a:latin typeface="Verdana" panose="020B0604030504040204" pitchFamily="34" charset="0"/>
              <a:ea typeface="Verdana" panose="020B0604030504040204" pitchFamily="34" charset="0"/>
            </a:rPr>
            <a:t> közigazgatási és az ügykezelői alapvizsga minőségbiztosítási szabályzatáról</a:t>
          </a:r>
          <a:endParaRPr lang="hu-HU" sz="1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E3930DC-A113-43D4-BDE1-E17E649CE425}" type="parTrans" cxnId="{82C02A38-8FD7-4ADB-92E8-DE85F931E2DB}">
      <dgm:prSet/>
      <dgm:spPr/>
      <dgm:t>
        <a:bodyPr/>
        <a:lstStyle/>
        <a:p>
          <a:endParaRPr lang="hu-HU"/>
        </a:p>
      </dgm:t>
    </dgm:pt>
    <dgm:pt modelId="{6CDBCD91-D8FE-457E-B1EA-67233151359A}" type="sibTrans" cxnId="{82C02A38-8FD7-4ADB-92E8-DE85F931E2DB}">
      <dgm:prSet/>
      <dgm:spPr/>
      <dgm:t>
        <a:bodyPr/>
        <a:lstStyle/>
        <a:p>
          <a:endParaRPr lang="hu-HU"/>
        </a:p>
      </dgm:t>
    </dgm:pt>
    <dgm:pt modelId="{FD0F9822-1EFC-47A3-9F9B-163A57BACCDA}">
      <dgm:prSet phldrT="[Szöveg]" custT="1"/>
      <dgm:spPr/>
      <dgm:t>
        <a:bodyPr/>
        <a:lstStyle/>
        <a:p>
          <a:r>
            <a:rPr lang="hu-HU" sz="1400" dirty="0">
              <a:latin typeface="Verdana" panose="020B0604030504040204" pitchFamily="34" charset="0"/>
              <a:ea typeface="Verdana" panose="020B0604030504040204" pitchFamily="34" charset="0"/>
            </a:rPr>
            <a:t>Kit.</a:t>
          </a:r>
        </a:p>
      </dgm:t>
    </dgm:pt>
    <dgm:pt modelId="{FB883398-AC67-4A31-A7DE-064CED4FDEE4}" type="parTrans" cxnId="{2A6AC9E9-1FF4-4627-BDC8-82DB42970E46}">
      <dgm:prSet/>
      <dgm:spPr/>
      <dgm:t>
        <a:bodyPr/>
        <a:lstStyle/>
        <a:p>
          <a:endParaRPr lang="hu-HU"/>
        </a:p>
      </dgm:t>
    </dgm:pt>
    <dgm:pt modelId="{A9F612B1-811A-40E1-A806-50CCEEB06119}" type="sibTrans" cxnId="{2A6AC9E9-1FF4-4627-BDC8-82DB42970E46}">
      <dgm:prSet/>
      <dgm:spPr/>
      <dgm:t>
        <a:bodyPr/>
        <a:lstStyle/>
        <a:p>
          <a:endParaRPr lang="hu-HU"/>
        </a:p>
      </dgm:t>
    </dgm:pt>
    <dgm:pt modelId="{E4E38352-DA7E-4CFD-B8CE-E7D113BFF00D}">
      <dgm:prSet phldrT="[Szöveg]" custT="1"/>
      <dgm:spPr/>
      <dgm:t>
        <a:bodyPr/>
        <a:lstStyle/>
        <a:p>
          <a:r>
            <a:rPr lang="hu-HU" sz="1400" dirty="0" err="1">
              <a:latin typeface="Verdana" panose="020B0604030504040204" pitchFamily="34" charset="0"/>
              <a:ea typeface="Verdana" panose="020B0604030504040204" pitchFamily="34" charset="0"/>
            </a:rPr>
            <a:t>Küt</a:t>
          </a:r>
          <a:r>
            <a:rPr lang="hu-HU" sz="1400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</dgm:t>
    </dgm:pt>
    <dgm:pt modelId="{9BF2DA16-E405-45D7-B460-67976B7563B5}" type="parTrans" cxnId="{148279CA-951B-4CFE-917F-23ECCF5C877C}">
      <dgm:prSet/>
      <dgm:spPr/>
      <dgm:t>
        <a:bodyPr/>
        <a:lstStyle/>
        <a:p>
          <a:endParaRPr lang="hu-HU"/>
        </a:p>
      </dgm:t>
    </dgm:pt>
    <dgm:pt modelId="{557AB2D2-F419-4F4F-84A0-B1E0F26742A5}" type="sibTrans" cxnId="{148279CA-951B-4CFE-917F-23ECCF5C877C}">
      <dgm:prSet/>
      <dgm:spPr/>
      <dgm:t>
        <a:bodyPr/>
        <a:lstStyle/>
        <a:p>
          <a:endParaRPr lang="hu-HU"/>
        </a:p>
      </dgm:t>
    </dgm:pt>
    <dgm:pt modelId="{C9320F2A-BCC2-4F1A-B89C-926A12CBD7BC}">
      <dgm:prSet custT="1"/>
      <dgm:spPr/>
      <dgm:t>
        <a:bodyPr/>
        <a:lstStyle/>
        <a:p>
          <a:r>
            <a:rPr lang="hu-HU" sz="1000" dirty="0">
              <a:latin typeface="Verdana" panose="020B0604030504040204" pitchFamily="34" charset="0"/>
              <a:ea typeface="Verdana" panose="020B0604030504040204" pitchFamily="34" charset="0"/>
            </a:rPr>
            <a:t>Eljárások, bizonylatok, </a:t>
          </a:r>
          <a:r>
            <a:rPr lang="hu-HU" sz="1000" dirty="0" smtClean="0">
              <a:latin typeface="Verdana" panose="020B0604030504040204" pitchFamily="34" charset="0"/>
              <a:ea typeface="Verdana" panose="020B0604030504040204" pitchFamily="34" charset="0"/>
            </a:rPr>
            <a:t>útmutatók</a:t>
          </a:r>
          <a:endParaRPr lang="hu-HU" sz="10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57DDC0B-7FE1-4929-8F09-ADC7FE58B917}" type="parTrans" cxnId="{061DEDD0-FA75-41D2-8283-3647FFB5F3D7}">
      <dgm:prSet/>
      <dgm:spPr/>
      <dgm:t>
        <a:bodyPr/>
        <a:lstStyle/>
        <a:p>
          <a:endParaRPr lang="hu-HU"/>
        </a:p>
      </dgm:t>
    </dgm:pt>
    <dgm:pt modelId="{D5ACCF7F-3BE7-496B-860D-4CB58E7662F3}" type="sibTrans" cxnId="{061DEDD0-FA75-41D2-8283-3647FFB5F3D7}">
      <dgm:prSet/>
      <dgm:spPr/>
      <dgm:t>
        <a:bodyPr/>
        <a:lstStyle/>
        <a:p>
          <a:endParaRPr lang="hu-HU"/>
        </a:p>
      </dgm:t>
    </dgm:pt>
    <dgm:pt modelId="{B19059FA-2233-41F4-85B6-38C2B5E44810}" type="pres">
      <dgm:prSet presAssocID="{37171245-75F6-4B3A-95FA-790D3F6830A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ED8C99F-7D5B-4EFB-A655-D381C49BEAD5}" type="pres">
      <dgm:prSet presAssocID="{37171245-75F6-4B3A-95FA-790D3F6830A8}" presName="cycle" presStyleCnt="0"/>
      <dgm:spPr/>
    </dgm:pt>
    <dgm:pt modelId="{A15881F8-8FD9-4E2F-8DF7-77AFF885E6DE}" type="pres">
      <dgm:prSet presAssocID="{37171245-75F6-4B3A-95FA-790D3F6830A8}" presName="centerShape" presStyleCnt="0"/>
      <dgm:spPr/>
    </dgm:pt>
    <dgm:pt modelId="{AEA687FE-19C8-44B4-A00F-981A71187765}" type="pres">
      <dgm:prSet presAssocID="{37171245-75F6-4B3A-95FA-790D3F6830A8}" presName="connSite" presStyleLbl="node1" presStyleIdx="0" presStyleCnt="4"/>
      <dgm:spPr/>
    </dgm:pt>
    <dgm:pt modelId="{F4DB087E-8AA5-45BA-8346-1AA7F50FC81E}" type="pres">
      <dgm:prSet presAssocID="{37171245-75F6-4B3A-95FA-790D3F6830A8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932E9B08-8A97-4957-A07C-1CC762B510EB}" type="pres">
      <dgm:prSet presAssocID="{479BFDD0-A628-4B40-AABD-F9898DD26BCD}" presName="Name25" presStyleLbl="parChTrans1D1" presStyleIdx="0" presStyleCnt="3"/>
      <dgm:spPr/>
      <dgm:t>
        <a:bodyPr/>
        <a:lstStyle/>
        <a:p>
          <a:endParaRPr lang="hu-HU"/>
        </a:p>
      </dgm:t>
    </dgm:pt>
    <dgm:pt modelId="{2485F0FB-07F0-4EF8-A740-399B0F53EE0B}" type="pres">
      <dgm:prSet presAssocID="{D7898095-7C1D-4536-A944-6805DBAC37B1}" presName="node" presStyleCnt="0"/>
      <dgm:spPr/>
    </dgm:pt>
    <dgm:pt modelId="{FE39522A-B939-4073-9477-7F00B31BF5C0}" type="pres">
      <dgm:prSet presAssocID="{D7898095-7C1D-4536-A944-6805DBAC37B1}" presName="parentNode" presStyleLbl="node1" presStyleIdx="1" presStyleCnt="4" custScaleX="109331" custLinFactNeighborX="5954" custLinFactNeighborY="-61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83A3798-EE74-44DA-B51D-6C845562C31D}" type="pres">
      <dgm:prSet presAssocID="{D7898095-7C1D-4536-A944-6805DBAC37B1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BAF17FD-9FCB-43EE-AFCF-93D151BF02D8}" type="pres">
      <dgm:prSet presAssocID="{21A865D9-B436-4DC6-8266-D2F987098698}" presName="Name25" presStyleLbl="parChTrans1D1" presStyleIdx="1" presStyleCnt="3"/>
      <dgm:spPr/>
      <dgm:t>
        <a:bodyPr/>
        <a:lstStyle/>
        <a:p>
          <a:endParaRPr lang="hu-HU"/>
        </a:p>
      </dgm:t>
    </dgm:pt>
    <dgm:pt modelId="{69FCE110-0D22-46F7-B19A-473995329F88}" type="pres">
      <dgm:prSet presAssocID="{5F9F718C-9454-4D15-8019-649AFB47A3CF}" presName="node" presStyleCnt="0"/>
      <dgm:spPr/>
    </dgm:pt>
    <dgm:pt modelId="{E5A6674D-750A-41F1-9809-2567E533BDE6}" type="pres">
      <dgm:prSet presAssocID="{5F9F718C-9454-4D15-8019-649AFB47A3CF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C3156C-E59F-48F6-AB2B-36D41DA369A9}" type="pres">
      <dgm:prSet presAssocID="{5F9F718C-9454-4D15-8019-649AFB47A3CF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F3A145-CB84-4BA2-B0C4-6A53C3516D7C}" type="pres">
      <dgm:prSet presAssocID="{EF08AA32-8FA0-4A03-8234-015E13F5F5ED}" presName="Name25" presStyleLbl="parChTrans1D1" presStyleIdx="2" presStyleCnt="3"/>
      <dgm:spPr/>
      <dgm:t>
        <a:bodyPr/>
        <a:lstStyle/>
        <a:p>
          <a:endParaRPr lang="hu-HU"/>
        </a:p>
      </dgm:t>
    </dgm:pt>
    <dgm:pt modelId="{8BCDFC97-CD3D-4E98-A187-31072BEF4A25}" type="pres">
      <dgm:prSet presAssocID="{E4F7CEB1-E0C6-48ED-9EB0-F553AFA15848}" presName="node" presStyleCnt="0"/>
      <dgm:spPr/>
    </dgm:pt>
    <dgm:pt modelId="{0AAA1270-B482-4722-8978-25A8C89E655A}" type="pres">
      <dgm:prSet presAssocID="{E4F7CEB1-E0C6-48ED-9EB0-F553AFA15848}" presName="parentNode" presStyleLbl="node1" presStyleIdx="3" presStyleCnt="4" custScaleX="101129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6621E9A-6A61-417D-950B-A22C683F8EFC}" type="pres">
      <dgm:prSet presAssocID="{E4F7CEB1-E0C6-48ED-9EB0-F553AFA15848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2C02A38-8FD7-4ADB-92E8-DE85F931E2DB}" srcId="{E4F7CEB1-E0C6-48ED-9EB0-F553AFA15848}" destId="{E3C13EFF-2D5F-43DE-8262-4EDADE790DB7}" srcOrd="0" destOrd="0" parTransId="{1E3930DC-A113-43D4-BDE1-E17E649CE425}" sibTransId="{6CDBCD91-D8FE-457E-B1EA-67233151359A}"/>
    <dgm:cxn modelId="{CD7805E3-015A-4C96-98EA-4E86E5AE8770}" type="presOf" srcId="{FD0F9822-1EFC-47A3-9F9B-163A57BACCDA}" destId="{B83A3798-EE74-44DA-B51D-6C845562C31D}" srcOrd="0" destOrd="1" presId="urn:microsoft.com/office/officeart/2005/8/layout/radial2"/>
    <dgm:cxn modelId="{924CABB2-3374-41B7-945D-438424C34420}" srcId="{37171245-75F6-4B3A-95FA-790D3F6830A8}" destId="{E4F7CEB1-E0C6-48ED-9EB0-F553AFA15848}" srcOrd="2" destOrd="0" parTransId="{EF08AA32-8FA0-4A03-8234-015E13F5F5ED}" sibTransId="{F10723CB-8919-4B20-9110-7F41B999C990}"/>
    <dgm:cxn modelId="{2A6AC9E9-1FF4-4627-BDC8-82DB42970E46}" srcId="{D7898095-7C1D-4536-A944-6805DBAC37B1}" destId="{FD0F9822-1EFC-47A3-9F9B-163A57BACCDA}" srcOrd="1" destOrd="0" parTransId="{FB883398-AC67-4A31-A7DE-064CED4FDEE4}" sibTransId="{A9F612B1-811A-40E1-A806-50CCEEB06119}"/>
    <dgm:cxn modelId="{DBDFFD28-9DB6-4810-A490-12CCC71E88DD}" srcId="{5F9F718C-9454-4D15-8019-649AFB47A3CF}" destId="{D0197DFB-5BD5-4C34-9E98-CAB236049E25}" srcOrd="0" destOrd="0" parTransId="{0B33A861-24E6-488A-8E84-148CFBC14300}" sibTransId="{CE7FBA93-8315-4B51-B201-4839B8CB3470}"/>
    <dgm:cxn modelId="{08F64B0D-8ACF-4179-966E-040A9636DD95}" type="presOf" srcId="{D0197DFB-5BD5-4C34-9E98-CAB236049E25}" destId="{B4C3156C-E59F-48F6-AB2B-36D41DA369A9}" srcOrd="0" destOrd="0" presId="urn:microsoft.com/office/officeart/2005/8/layout/radial2"/>
    <dgm:cxn modelId="{86525E7F-9891-4787-85FE-F810AF371332}" srcId="{37171245-75F6-4B3A-95FA-790D3F6830A8}" destId="{5F9F718C-9454-4D15-8019-649AFB47A3CF}" srcOrd="1" destOrd="0" parTransId="{21A865D9-B436-4DC6-8266-D2F987098698}" sibTransId="{EF688208-5552-4642-8614-D562704CEFAA}"/>
    <dgm:cxn modelId="{061DEDD0-FA75-41D2-8283-3647FFB5F3D7}" srcId="{E4F7CEB1-E0C6-48ED-9EB0-F553AFA15848}" destId="{C9320F2A-BCC2-4F1A-B89C-926A12CBD7BC}" srcOrd="1" destOrd="0" parTransId="{457DDC0B-7FE1-4929-8F09-ADC7FE58B917}" sibTransId="{D5ACCF7F-3BE7-496B-860D-4CB58E7662F3}"/>
    <dgm:cxn modelId="{148279CA-951B-4CFE-917F-23ECCF5C877C}" srcId="{D7898095-7C1D-4536-A944-6805DBAC37B1}" destId="{E4E38352-DA7E-4CFD-B8CE-E7D113BFF00D}" srcOrd="2" destOrd="0" parTransId="{9BF2DA16-E405-45D7-B460-67976B7563B5}" sibTransId="{557AB2D2-F419-4F4F-84A0-B1E0F26742A5}"/>
    <dgm:cxn modelId="{29FE0B83-4A63-41C5-BEEC-42FDF7A03BF8}" type="presOf" srcId="{C9320F2A-BCC2-4F1A-B89C-926A12CBD7BC}" destId="{16621E9A-6A61-417D-950B-A22C683F8EFC}" srcOrd="0" destOrd="1" presId="urn:microsoft.com/office/officeart/2005/8/layout/radial2"/>
    <dgm:cxn modelId="{883DB69D-4A83-4560-8426-E5B11A5E98D6}" type="presOf" srcId="{37171245-75F6-4B3A-95FA-790D3F6830A8}" destId="{B19059FA-2233-41F4-85B6-38C2B5E44810}" srcOrd="0" destOrd="0" presId="urn:microsoft.com/office/officeart/2005/8/layout/radial2"/>
    <dgm:cxn modelId="{4A0F9702-9063-4B15-ADEE-974305D630C2}" type="presOf" srcId="{E4F7CEB1-E0C6-48ED-9EB0-F553AFA15848}" destId="{0AAA1270-B482-4722-8978-25A8C89E655A}" srcOrd="0" destOrd="0" presId="urn:microsoft.com/office/officeart/2005/8/layout/radial2"/>
    <dgm:cxn modelId="{E06F5D0F-5772-4E79-A975-C4BC2CF666F5}" type="presOf" srcId="{21A865D9-B436-4DC6-8266-D2F987098698}" destId="{4BAF17FD-9FCB-43EE-AFCF-93D151BF02D8}" srcOrd="0" destOrd="0" presId="urn:microsoft.com/office/officeart/2005/8/layout/radial2"/>
    <dgm:cxn modelId="{DD3306BA-BB2B-4EFD-A1AC-AFDE06139C7D}" srcId="{37171245-75F6-4B3A-95FA-790D3F6830A8}" destId="{D7898095-7C1D-4536-A944-6805DBAC37B1}" srcOrd="0" destOrd="0" parTransId="{479BFDD0-A628-4B40-AABD-F9898DD26BCD}" sibTransId="{0972B0A8-78F3-4B68-A29E-656D21CF0E36}"/>
    <dgm:cxn modelId="{A2CF3AB8-BC77-4ABE-8836-BDDA4ED9EF6E}" type="presOf" srcId="{E4E38352-DA7E-4CFD-B8CE-E7D113BFF00D}" destId="{B83A3798-EE74-44DA-B51D-6C845562C31D}" srcOrd="0" destOrd="2" presId="urn:microsoft.com/office/officeart/2005/8/layout/radial2"/>
    <dgm:cxn modelId="{1105E630-E49B-4636-A288-F8C4B78E21BE}" type="presOf" srcId="{D7898095-7C1D-4536-A944-6805DBAC37B1}" destId="{FE39522A-B939-4073-9477-7F00B31BF5C0}" srcOrd="0" destOrd="0" presId="urn:microsoft.com/office/officeart/2005/8/layout/radial2"/>
    <dgm:cxn modelId="{DA05C5D6-D6E1-44F4-AE00-E4788164CA05}" type="presOf" srcId="{479BFDD0-A628-4B40-AABD-F9898DD26BCD}" destId="{932E9B08-8A97-4957-A07C-1CC762B510EB}" srcOrd="0" destOrd="0" presId="urn:microsoft.com/office/officeart/2005/8/layout/radial2"/>
    <dgm:cxn modelId="{9C50D1D9-E138-40E0-8D0C-8B198BD159D1}" type="presOf" srcId="{DAAD0DF1-8607-4756-8EB1-1787D629526D}" destId="{B83A3798-EE74-44DA-B51D-6C845562C31D}" srcOrd="0" destOrd="0" presId="urn:microsoft.com/office/officeart/2005/8/layout/radial2"/>
    <dgm:cxn modelId="{563EBF53-3E3B-4126-8F88-916BA3DA8DE0}" type="presOf" srcId="{E3C13EFF-2D5F-43DE-8262-4EDADE790DB7}" destId="{16621E9A-6A61-417D-950B-A22C683F8EFC}" srcOrd="0" destOrd="0" presId="urn:microsoft.com/office/officeart/2005/8/layout/radial2"/>
    <dgm:cxn modelId="{404A3B9B-EFB4-4293-B68F-3E27B0EB62BA}" type="presOf" srcId="{EF08AA32-8FA0-4A03-8234-015E13F5F5ED}" destId="{A4F3A145-CB84-4BA2-B0C4-6A53C3516D7C}" srcOrd="0" destOrd="0" presId="urn:microsoft.com/office/officeart/2005/8/layout/radial2"/>
    <dgm:cxn modelId="{C38FCD68-006C-4623-A191-3EDB8E8A1BAD}" srcId="{D7898095-7C1D-4536-A944-6805DBAC37B1}" destId="{DAAD0DF1-8607-4756-8EB1-1787D629526D}" srcOrd="0" destOrd="0" parTransId="{BD46498C-741C-4BC3-8404-4A55CFAE0E26}" sibTransId="{CF726BD2-8DE6-4F56-817B-FEC5809ABD5F}"/>
    <dgm:cxn modelId="{D528529E-770C-44F8-9781-B2AAB106204A}" type="presOf" srcId="{5F9F718C-9454-4D15-8019-649AFB47A3CF}" destId="{E5A6674D-750A-41F1-9809-2567E533BDE6}" srcOrd="0" destOrd="0" presId="urn:microsoft.com/office/officeart/2005/8/layout/radial2"/>
    <dgm:cxn modelId="{A81B425A-823C-4FE5-8CFC-4CC5A50A36D7}" type="presParOf" srcId="{B19059FA-2233-41F4-85B6-38C2B5E44810}" destId="{FED8C99F-7D5B-4EFB-A655-D381C49BEAD5}" srcOrd="0" destOrd="0" presId="urn:microsoft.com/office/officeart/2005/8/layout/radial2"/>
    <dgm:cxn modelId="{D0195CBB-BF3D-41FD-8B43-48562B072C07}" type="presParOf" srcId="{FED8C99F-7D5B-4EFB-A655-D381C49BEAD5}" destId="{A15881F8-8FD9-4E2F-8DF7-77AFF885E6DE}" srcOrd="0" destOrd="0" presId="urn:microsoft.com/office/officeart/2005/8/layout/radial2"/>
    <dgm:cxn modelId="{E20FA1FF-DB16-47DA-B86A-63303DB5C68B}" type="presParOf" srcId="{A15881F8-8FD9-4E2F-8DF7-77AFF885E6DE}" destId="{AEA687FE-19C8-44B4-A00F-981A71187765}" srcOrd="0" destOrd="0" presId="urn:microsoft.com/office/officeart/2005/8/layout/radial2"/>
    <dgm:cxn modelId="{D0CC69C8-83C3-49B5-AA73-6CB48C583239}" type="presParOf" srcId="{A15881F8-8FD9-4E2F-8DF7-77AFF885E6DE}" destId="{F4DB087E-8AA5-45BA-8346-1AA7F50FC81E}" srcOrd="1" destOrd="0" presId="urn:microsoft.com/office/officeart/2005/8/layout/radial2"/>
    <dgm:cxn modelId="{51727240-DE55-4793-8BC1-412247A4E5A5}" type="presParOf" srcId="{FED8C99F-7D5B-4EFB-A655-D381C49BEAD5}" destId="{932E9B08-8A97-4957-A07C-1CC762B510EB}" srcOrd="1" destOrd="0" presId="urn:microsoft.com/office/officeart/2005/8/layout/radial2"/>
    <dgm:cxn modelId="{3A209791-44F7-4ED6-8878-2AE23FB5967B}" type="presParOf" srcId="{FED8C99F-7D5B-4EFB-A655-D381C49BEAD5}" destId="{2485F0FB-07F0-4EF8-A740-399B0F53EE0B}" srcOrd="2" destOrd="0" presId="urn:microsoft.com/office/officeart/2005/8/layout/radial2"/>
    <dgm:cxn modelId="{E71723AD-621D-44C7-B3E2-46976D671F53}" type="presParOf" srcId="{2485F0FB-07F0-4EF8-A740-399B0F53EE0B}" destId="{FE39522A-B939-4073-9477-7F00B31BF5C0}" srcOrd="0" destOrd="0" presId="urn:microsoft.com/office/officeart/2005/8/layout/radial2"/>
    <dgm:cxn modelId="{CF310096-2A8F-42C5-8A41-C1A7651CDF8E}" type="presParOf" srcId="{2485F0FB-07F0-4EF8-A740-399B0F53EE0B}" destId="{B83A3798-EE74-44DA-B51D-6C845562C31D}" srcOrd="1" destOrd="0" presId="urn:microsoft.com/office/officeart/2005/8/layout/radial2"/>
    <dgm:cxn modelId="{7672F62D-5510-42E8-BFB7-D40057CD1117}" type="presParOf" srcId="{FED8C99F-7D5B-4EFB-A655-D381C49BEAD5}" destId="{4BAF17FD-9FCB-43EE-AFCF-93D151BF02D8}" srcOrd="3" destOrd="0" presId="urn:microsoft.com/office/officeart/2005/8/layout/radial2"/>
    <dgm:cxn modelId="{50DF1C6E-869D-469E-B1B9-C88898CD9B62}" type="presParOf" srcId="{FED8C99F-7D5B-4EFB-A655-D381C49BEAD5}" destId="{69FCE110-0D22-46F7-B19A-473995329F88}" srcOrd="4" destOrd="0" presId="urn:microsoft.com/office/officeart/2005/8/layout/radial2"/>
    <dgm:cxn modelId="{517BCB01-A2DD-4616-B0B7-EFE8C61DB8CC}" type="presParOf" srcId="{69FCE110-0D22-46F7-B19A-473995329F88}" destId="{E5A6674D-750A-41F1-9809-2567E533BDE6}" srcOrd="0" destOrd="0" presId="urn:microsoft.com/office/officeart/2005/8/layout/radial2"/>
    <dgm:cxn modelId="{81D6D290-FEFA-4E87-92C8-160B82179B02}" type="presParOf" srcId="{69FCE110-0D22-46F7-B19A-473995329F88}" destId="{B4C3156C-E59F-48F6-AB2B-36D41DA369A9}" srcOrd="1" destOrd="0" presId="urn:microsoft.com/office/officeart/2005/8/layout/radial2"/>
    <dgm:cxn modelId="{BCB09205-F978-45EE-8D97-B298E7DC3058}" type="presParOf" srcId="{FED8C99F-7D5B-4EFB-A655-D381C49BEAD5}" destId="{A4F3A145-CB84-4BA2-B0C4-6A53C3516D7C}" srcOrd="5" destOrd="0" presId="urn:microsoft.com/office/officeart/2005/8/layout/radial2"/>
    <dgm:cxn modelId="{AF6685D5-2C10-47FC-B558-483B95F6EA29}" type="presParOf" srcId="{FED8C99F-7D5B-4EFB-A655-D381C49BEAD5}" destId="{8BCDFC97-CD3D-4E98-A187-31072BEF4A25}" srcOrd="6" destOrd="0" presId="urn:microsoft.com/office/officeart/2005/8/layout/radial2"/>
    <dgm:cxn modelId="{DFA78A7A-FF74-48A4-A5A6-DFAB1C5D8006}" type="presParOf" srcId="{8BCDFC97-CD3D-4E98-A187-31072BEF4A25}" destId="{0AAA1270-B482-4722-8978-25A8C89E655A}" srcOrd="0" destOrd="0" presId="urn:microsoft.com/office/officeart/2005/8/layout/radial2"/>
    <dgm:cxn modelId="{E44EBF54-DEC9-443A-B289-664ADAE186BF}" type="presParOf" srcId="{8BCDFC97-CD3D-4E98-A187-31072BEF4A25}" destId="{16621E9A-6A61-417D-950B-A22C683F8EFC}" srcOrd="1" destOrd="0" presId="urn:microsoft.com/office/officeart/2005/8/layout/radial2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3A145-CB84-4BA2-B0C4-6A53C3516D7C}">
      <dsp:nvSpPr>
        <dsp:cNvPr id="0" name=""/>
        <dsp:cNvSpPr/>
      </dsp:nvSpPr>
      <dsp:spPr>
        <a:xfrm rot="2563800">
          <a:off x="2732658" y="2752368"/>
          <a:ext cx="590315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590315" y="222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F17FD-9FCB-43EE-AFCF-93D151BF02D8}">
      <dsp:nvSpPr>
        <dsp:cNvPr id="0" name=""/>
        <dsp:cNvSpPr/>
      </dsp:nvSpPr>
      <dsp:spPr>
        <a:xfrm>
          <a:off x="2811005" y="1941890"/>
          <a:ext cx="661838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661838" y="222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E9B08-8A97-4957-A07C-1CC762B510EB}">
      <dsp:nvSpPr>
        <dsp:cNvPr id="0" name=""/>
        <dsp:cNvSpPr/>
      </dsp:nvSpPr>
      <dsp:spPr>
        <a:xfrm rot="19097342">
          <a:off x="2732139" y="1146099"/>
          <a:ext cx="622247" cy="44560"/>
        </a:xfrm>
        <a:custGeom>
          <a:avLst/>
          <a:gdLst/>
          <a:ahLst/>
          <a:cxnLst/>
          <a:rect l="0" t="0" r="0" b="0"/>
          <a:pathLst>
            <a:path>
              <a:moveTo>
                <a:pt x="0" y="22280"/>
              </a:moveTo>
              <a:lnTo>
                <a:pt x="622247" y="222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B087E-8AA5-45BA-8346-1AA7F50FC81E}">
      <dsp:nvSpPr>
        <dsp:cNvPr id="0" name=""/>
        <dsp:cNvSpPr/>
      </dsp:nvSpPr>
      <dsp:spPr>
        <a:xfrm>
          <a:off x="1206753" y="1020493"/>
          <a:ext cx="1887354" cy="188735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39522A-B939-4073-9477-7F00B31BF5C0}">
      <dsp:nvSpPr>
        <dsp:cNvPr id="0" name=""/>
        <dsp:cNvSpPr/>
      </dsp:nvSpPr>
      <dsp:spPr>
        <a:xfrm>
          <a:off x="3099828" y="0"/>
          <a:ext cx="1238078" cy="11324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50" kern="1200" dirty="0">
              <a:latin typeface="Verdana" panose="020B0604030504040204" pitchFamily="34" charset="0"/>
              <a:ea typeface="Verdana" panose="020B0604030504040204" pitchFamily="34" charset="0"/>
            </a:rPr>
            <a:t>Kötelezettséget előíró </a:t>
          </a:r>
          <a:r>
            <a:rPr lang="hu-HU" sz="105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joganyagok</a:t>
          </a:r>
          <a:endParaRPr lang="hu-HU" sz="105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81140" y="165838"/>
        <a:ext cx="875454" cy="800736"/>
      </dsp:txXfrm>
    </dsp:sp>
    <dsp:sp modelId="{B83A3798-EE74-44DA-B51D-6C845562C31D}">
      <dsp:nvSpPr>
        <dsp:cNvPr id="0" name=""/>
        <dsp:cNvSpPr/>
      </dsp:nvSpPr>
      <dsp:spPr>
        <a:xfrm>
          <a:off x="4319065" y="0"/>
          <a:ext cx="1857117" cy="113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Kttv</a:t>
          </a:r>
          <a:r>
            <a:rPr lang="hu-HU" sz="1400" kern="1200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>
              <a:latin typeface="Verdana" panose="020B0604030504040204" pitchFamily="34" charset="0"/>
              <a:ea typeface="Verdana" panose="020B0604030504040204" pitchFamily="34" charset="0"/>
            </a:rPr>
            <a:t>Kit.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err="1">
              <a:latin typeface="Verdana" panose="020B0604030504040204" pitchFamily="34" charset="0"/>
              <a:ea typeface="Verdana" panose="020B0604030504040204" pitchFamily="34" charset="0"/>
            </a:rPr>
            <a:t>Küt</a:t>
          </a:r>
          <a:r>
            <a:rPr lang="hu-HU" sz="1400" kern="1200" dirty="0">
              <a:latin typeface="Verdana" panose="020B0604030504040204" pitchFamily="34" charset="0"/>
              <a:ea typeface="Verdana" panose="020B0604030504040204" pitchFamily="34" charset="0"/>
            </a:rPr>
            <a:t>.</a:t>
          </a:r>
        </a:p>
      </dsp:txBody>
      <dsp:txXfrm>
        <a:off x="4319065" y="0"/>
        <a:ext cx="1857117" cy="1132412"/>
      </dsp:txXfrm>
    </dsp:sp>
    <dsp:sp modelId="{E5A6674D-750A-41F1-9809-2567E533BDE6}">
      <dsp:nvSpPr>
        <dsp:cNvPr id="0" name=""/>
        <dsp:cNvSpPr/>
      </dsp:nvSpPr>
      <dsp:spPr>
        <a:xfrm>
          <a:off x="3472843" y="1397964"/>
          <a:ext cx="1132412" cy="11324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>
              <a:latin typeface="Verdana" panose="020B0604030504040204" pitchFamily="34" charset="0"/>
              <a:ea typeface="Verdana" panose="020B0604030504040204" pitchFamily="34" charset="0"/>
            </a:rPr>
            <a:t>Alapvizsga rendszert leíró jogszabály</a:t>
          </a:r>
        </a:p>
      </dsp:txBody>
      <dsp:txXfrm>
        <a:off x="3638681" y="1563802"/>
        <a:ext cx="800736" cy="800736"/>
      </dsp:txXfrm>
    </dsp:sp>
    <dsp:sp modelId="{B4C3156C-E59F-48F6-AB2B-36D41DA369A9}">
      <dsp:nvSpPr>
        <dsp:cNvPr id="0" name=""/>
        <dsp:cNvSpPr/>
      </dsp:nvSpPr>
      <dsp:spPr>
        <a:xfrm>
          <a:off x="4718497" y="1397964"/>
          <a:ext cx="1698619" cy="113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>
              <a:latin typeface="Verdana" panose="020B0604030504040204" pitchFamily="34" charset="0"/>
              <a:ea typeface="Verdana" panose="020B0604030504040204" pitchFamily="34" charset="0"/>
            </a:rPr>
            <a:t>174/2011. (VIII.31.) Korm. rendelet a közigazgatási és az ügykezelői alapvizsgáról</a:t>
          </a:r>
        </a:p>
      </dsp:txBody>
      <dsp:txXfrm>
        <a:off x="4718497" y="1397964"/>
        <a:ext cx="1698619" cy="1132412"/>
      </dsp:txXfrm>
    </dsp:sp>
    <dsp:sp modelId="{0AAA1270-B482-4722-8978-25A8C89E655A}">
      <dsp:nvSpPr>
        <dsp:cNvPr id="0" name=""/>
        <dsp:cNvSpPr/>
      </dsp:nvSpPr>
      <dsp:spPr>
        <a:xfrm>
          <a:off x="3090454" y="2795238"/>
          <a:ext cx="1145197" cy="11324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>
              <a:latin typeface="Verdana" panose="020B0604030504040204" pitchFamily="34" charset="0"/>
              <a:ea typeface="Verdana" panose="020B0604030504040204" pitchFamily="34" charset="0"/>
            </a:rPr>
            <a:t>Minőségügyi </a:t>
          </a:r>
          <a:r>
            <a:rPr lang="hu-HU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keretek</a:t>
          </a:r>
          <a:endParaRPr lang="hu-HU" sz="1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58164" y="2961076"/>
        <a:ext cx="809777" cy="800736"/>
      </dsp:txXfrm>
    </dsp:sp>
    <dsp:sp modelId="{16621E9A-6A61-417D-950B-A22C683F8EFC}">
      <dsp:nvSpPr>
        <dsp:cNvPr id="0" name=""/>
        <dsp:cNvSpPr/>
      </dsp:nvSpPr>
      <dsp:spPr>
        <a:xfrm>
          <a:off x="4332912" y="2795238"/>
          <a:ext cx="1717796" cy="113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10/2023. Rektori utasítás a </a:t>
          </a:r>
          <a:r>
            <a:rPr lang="hu-HU" sz="1000" kern="1200" dirty="0" err="1" smtClean="0"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hu-HU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 közigazgatási és az ügykezelői alapvizsga minőségbiztosítási szabályzatáról</a:t>
          </a:r>
          <a:endParaRPr lang="hu-HU" sz="1000" kern="1200" dirty="0">
            <a:latin typeface="Verdana" panose="020B0604030504040204" pitchFamily="34" charset="0"/>
            <a:ea typeface="Verdana" panose="020B0604030504040204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>
              <a:latin typeface="Verdana" panose="020B0604030504040204" pitchFamily="34" charset="0"/>
              <a:ea typeface="Verdana" panose="020B0604030504040204" pitchFamily="34" charset="0"/>
            </a:rPr>
            <a:t>Eljárások, bizonylatok, </a:t>
          </a:r>
          <a:r>
            <a:rPr lang="hu-HU" sz="1000" kern="1200" dirty="0" smtClean="0">
              <a:latin typeface="Verdana" panose="020B0604030504040204" pitchFamily="34" charset="0"/>
              <a:ea typeface="Verdana" panose="020B0604030504040204" pitchFamily="34" charset="0"/>
            </a:rPr>
            <a:t>útmutatók</a:t>
          </a:r>
          <a:endParaRPr lang="hu-HU" sz="10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332912" y="2795238"/>
        <a:ext cx="1717796" cy="1132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3BAD2-6D7D-4849-9FFD-CC3BFC5C075C}" type="datetimeFigureOut">
              <a:rPr lang="hu-HU" smtClean="0"/>
              <a:t>2023.02.20.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281B9-4CCC-4A68-A04C-552155500C1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81B9-4CCC-4A68-A04C-552155500C1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264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 smtClean="0"/>
              <a:t>KATTINTSON IDE AZ ALCÍM MINTÁJÁNAK SZERKESZTÉSÉHEZ</a:t>
            </a:r>
            <a:endParaRPr lang="hu-HU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  <a:endParaRPr lang="hu-HU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  <a:endParaRPr lang="hu-HU" sz="1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168433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dirty="0" smtClean="0"/>
              <a:t>A közigazgatási és az ügykezelői alapvizsga új minőségbiztosítási keretrendszere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3683000"/>
            <a:ext cx="10864680" cy="2451100"/>
          </a:xfrm>
        </p:spPr>
        <p:txBody>
          <a:bodyPr>
            <a:noAutofit/>
          </a:bodyPr>
          <a:lstStyle/>
          <a:p>
            <a:pPr algn="ctr"/>
            <a:endParaRPr lang="hu-HU" dirty="0" smtClean="0"/>
          </a:p>
          <a:p>
            <a:pPr algn="ctr"/>
            <a:r>
              <a:rPr lang="hu-HU" dirty="0" smtClean="0"/>
              <a:t>2023. 02.11.</a:t>
            </a:r>
            <a:endParaRPr lang="hu-HU" dirty="0"/>
          </a:p>
          <a:p>
            <a:pPr algn="ctr"/>
            <a:r>
              <a:rPr lang="hu-HU" dirty="0" smtClean="0"/>
              <a:t>Nemzeti </a:t>
            </a:r>
            <a:r>
              <a:rPr lang="hu-HU" dirty="0"/>
              <a:t>Közszolgálati Egyetem</a:t>
            </a:r>
          </a:p>
          <a:p>
            <a:pPr algn="ctr"/>
            <a:r>
              <a:rPr lang="hu-HU" dirty="0"/>
              <a:t>Közigazgatási Továbbképzési Intézet</a:t>
            </a:r>
          </a:p>
          <a:p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Az Ismeretmenedzsment fejezet</a:t>
            </a:r>
          </a:p>
          <a:p>
            <a:r>
              <a:rPr lang="hu-HU" i="0" dirty="0"/>
              <a:t>3. § A tananyag fejlesztésével kapcsolatos feladatok</a:t>
            </a:r>
          </a:p>
          <a:p>
            <a:pPr algn="just"/>
            <a:r>
              <a:rPr lang="hu-HU" dirty="0" smtClean="0"/>
              <a:t>A közigazgatási és az ügykezelői alapvizsga rendszer hivatalos követelményrendszere alapján kiadott tananyagok éves fejlesztése, aktualizálása, </a:t>
            </a:r>
            <a:r>
              <a:rPr lang="hu-HU" dirty="0" err="1" smtClean="0"/>
              <a:t>hatályosítása</a:t>
            </a:r>
            <a:r>
              <a:rPr lang="hu-HU" dirty="0" smtClean="0"/>
              <a:t>, az ezen feladatokkal kapcsolatos folyamatlépések, határidők tartoznak ide</a:t>
            </a:r>
            <a:r>
              <a:rPr lang="hu-HU" i="0" dirty="0" smtClean="0"/>
              <a:t>.</a:t>
            </a:r>
          </a:p>
          <a:p>
            <a:endParaRPr lang="hu-HU" b="1" i="0" dirty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3497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</a:t>
            </a:r>
          </a:p>
          <a:p>
            <a:r>
              <a:rPr lang="hu-HU" i="0" dirty="0" smtClean="0"/>
              <a:t>4. </a:t>
            </a:r>
            <a:r>
              <a:rPr lang="hu-HU" i="0" dirty="0"/>
              <a:t>§ A </a:t>
            </a:r>
            <a:r>
              <a:rPr lang="hu-HU" i="0" dirty="0" smtClean="0"/>
              <a:t>jelentkezés folyamata</a:t>
            </a:r>
            <a:endParaRPr lang="hu-HU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dirty="0" smtClean="0"/>
              <a:t>Ez a szakasz írja le az alapvizsgára jelentkezés mikéntjét, és szabályait, szól a felkészítő kurzus igénybe vételének lehetőségéről, vagy az átirányítás szükségességéről</a:t>
            </a:r>
            <a:r>
              <a:rPr lang="hu-HU" i="0" dirty="0" smtClean="0"/>
              <a:t>.</a:t>
            </a:r>
          </a:p>
          <a:p>
            <a:endParaRPr lang="hu-HU" b="1" i="0" dirty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331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 </a:t>
            </a:r>
          </a:p>
          <a:p>
            <a:r>
              <a:rPr lang="hu-HU" i="0" dirty="0" smtClean="0"/>
              <a:t>5. </a:t>
            </a:r>
            <a:r>
              <a:rPr lang="hu-HU" i="0" dirty="0"/>
              <a:t>§ A </a:t>
            </a:r>
            <a:r>
              <a:rPr lang="hu-HU" i="0" dirty="0" smtClean="0"/>
              <a:t>kurzusok szervezése és megvalósítása</a:t>
            </a:r>
            <a:endParaRPr lang="hu-HU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dirty="0" smtClean="0"/>
              <a:t>Ez a szakasz írja le az alapvizsga kurzusok (felkészítő konzultáció, felkészítő tanfolyam) szervezésének szabályait</a:t>
            </a:r>
            <a:r>
              <a:rPr lang="hu-HU" i="0" dirty="0" smtClean="0"/>
              <a:t>.</a:t>
            </a:r>
          </a:p>
          <a:p>
            <a:pPr algn="just"/>
            <a:r>
              <a:rPr lang="hu-HU" i="0" dirty="0" smtClean="0"/>
              <a:t>6. § A kurzus szervezésének dokumentálása</a:t>
            </a:r>
          </a:p>
          <a:p>
            <a:pPr algn="just"/>
            <a:r>
              <a:rPr lang="hu-HU" dirty="0" smtClean="0"/>
              <a:t>Itt találhatók a felkészítő kurzusokhoz rendelt szervezési bizonylatok kódjai és elnevezései</a:t>
            </a:r>
            <a:r>
              <a:rPr lang="hu-HU" i="0" dirty="0" smtClean="0"/>
              <a:t>.</a:t>
            </a:r>
            <a:endParaRPr lang="hu-HU" i="0" dirty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955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 </a:t>
            </a:r>
          </a:p>
          <a:p>
            <a:r>
              <a:rPr lang="hu-HU" i="0" dirty="0" smtClean="0"/>
              <a:t>7. </a:t>
            </a:r>
            <a:r>
              <a:rPr lang="hu-HU" i="0" dirty="0"/>
              <a:t>§ A kurzusok szervezésének személyi és tárgyi feltételei</a:t>
            </a:r>
          </a:p>
          <a:p>
            <a:pPr algn="just"/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Néhány főbb szabályt tartalmaz a kurzusok lebonyolíthatóságának előfeltételeiről</a:t>
            </a:r>
            <a:r>
              <a:rPr lang="hu-HU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hu-HU" i="0" dirty="0"/>
              <a:t>8</a:t>
            </a:r>
            <a:r>
              <a:rPr lang="hu-HU" i="0" dirty="0" smtClean="0"/>
              <a:t>. </a:t>
            </a:r>
            <a:r>
              <a:rPr lang="hu-HU" i="0" dirty="0"/>
              <a:t>§ A kurzusok szervezése során elvégzendő feladatok</a:t>
            </a:r>
          </a:p>
          <a:p>
            <a:pPr algn="just"/>
            <a:r>
              <a:rPr lang="hu-HU" dirty="0" smtClean="0"/>
              <a:t>Ez a szakasz vázolja a kurzusok megvalósításának főbb feladatait, a bizonylatok alkalmazását, határidőket, és felelősöket</a:t>
            </a:r>
            <a:r>
              <a:rPr lang="hu-HU" i="0" dirty="0" smtClean="0"/>
              <a:t>.</a:t>
            </a:r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689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 </a:t>
            </a:r>
          </a:p>
          <a:p>
            <a:r>
              <a:rPr lang="hu-HU" i="0" dirty="0" smtClean="0"/>
              <a:t>9. </a:t>
            </a:r>
            <a:r>
              <a:rPr lang="hu-HU" i="0" dirty="0"/>
              <a:t>§ A vizsgák szervezése és megvalósítása</a:t>
            </a:r>
          </a:p>
          <a:p>
            <a:pPr algn="just"/>
            <a:r>
              <a:rPr lang="hu-HU" dirty="0" smtClean="0"/>
              <a:t>Ebben a szakaszban az alapvizsga vizsgaeseményeinek szervezési szabályozása található, a főbb feladatok, szabályok, keretek rögzítésével</a:t>
            </a:r>
            <a:r>
              <a:rPr lang="hu-HU" i="0" dirty="0" smtClean="0"/>
              <a:t>.</a:t>
            </a:r>
            <a:endParaRPr lang="hu-HU" i="0" dirty="0"/>
          </a:p>
          <a:p>
            <a:pPr algn="just"/>
            <a:r>
              <a:rPr lang="hu-HU" i="0" dirty="0" smtClean="0"/>
              <a:t>10. </a:t>
            </a:r>
            <a:r>
              <a:rPr lang="hu-HU" i="0" dirty="0"/>
              <a:t>§ A vizsgák szervezésének dokumentálása</a:t>
            </a:r>
          </a:p>
          <a:p>
            <a:pPr algn="just"/>
            <a:r>
              <a:rPr lang="hu-HU" dirty="0"/>
              <a:t>Itt találhatók a </a:t>
            </a:r>
            <a:r>
              <a:rPr lang="hu-HU" dirty="0" smtClean="0"/>
              <a:t>vizsgaeseményekhez </a:t>
            </a:r>
            <a:r>
              <a:rPr lang="hu-HU" dirty="0"/>
              <a:t>rendelt szervezési bizonylatok kódjai és </a:t>
            </a:r>
            <a:r>
              <a:rPr lang="hu-HU" dirty="0" smtClean="0"/>
              <a:t>elnevezései</a:t>
            </a:r>
            <a:r>
              <a:rPr lang="hu-HU" i="0" dirty="0" smtClean="0"/>
              <a:t>.</a:t>
            </a:r>
            <a:endParaRPr lang="hu-HU" i="0" dirty="0"/>
          </a:p>
          <a:p>
            <a:pPr algn="just"/>
            <a:endParaRPr lang="hu-HU" b="1" i="0" dirty="0" smtClean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787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 </a:t>
            </a:r>
          </a:p>
          <a:p>
            <a:pPr algn="just"/>
            <a:r>
              <a:rPr lang="hu-HU" i="0" dirty="0" smtClean="0"/>
              <a:t>11. </a:t>
            </a:r>
            <a:r>
              <a:rPr lang="hu-HU" i="0" dirty="0"/>
              <a:t>§ A vizsgák szervezésének személyi és tárgyi feltételei</a:t>
            </a:r>
          </a:p>
          <a:p>
            <a:pPr algn="just"/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Néhány főbb szabályt tartalmaz a 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vizsgák 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lebonyolíthatóságának 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előfeltételeiről.</a:t>
            </a:r>
            <a:endParaRPr lang="hu-HU" dirty="0"/>
          </a:p>
          <a:p>
            <a:pPr algn="just"/>
            <a:r>
              <a:rPr lang="hu-HU" i="0" dirty="0" smtClean="0"/>
              <a:t>12. </a:t>
            </a:r>
            <a:r>
              <a:rPr lang="hu-HU" i="0" dirty="0"/>
              <a:t>§ A vizsgák szervezése során elvégzendő feladatok</a:t>
            </a:r>
          </a:p>
          <a:p>
            <a:pPr algn="just"/>
            <a:r>
              <a:rPr lang="hu-HU" dirty="0"/>
              <a:t>Ez a szakasz vázolja a </a:t>
            </a:r>
            <a:r>
              <a:rPr lang="hu-HU" dirty="0" smtClean="0"/>
              <a:t>vizsgák </a:t>
            </a:r>
            <a:r>
              <a:rPr lang="hu-HU" dirty="0"/>
              <a:t>megvalósításának főbb feladatait, a bizonylatok alkalmazását, </a:t>
            </a:r>
            <a:r>
              <a:rPr lang="hu-HU" dirty="0" smtClean="0"/>
              <a:t>határidőket</a:t>
            </a:r>
            <a:r>
              <a:rPr lang="hu-HU" dirty="0"/>
              <a:t>, és felelősöket</a:t>
            </a:r>
            <a:r>
              <a:rPr lang="hu-HU" i="0" dirty="0"/>
              <a:t>.</a:t>
            </a:r>
          </a:p>
          <a:p>
            <a:pPr algn="just"/>
            <a:endParaRPr lang="hu-HU" b="1" i="0" dirty="0" smtClean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7121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Képzésszervezés szabályozása fejezet </a:t>
            </a:r>
          </a:p>
          <a:p>
            <a:r>
              <a:rPr lang="hu-HU" i="0" dirty="0" smtClean="0"/>
              <a:t>13. § Az alapvizsga rendszerben közreműködők biztosítása</a:t>
            </a:r>
          </a:p>
          <a:p>
            <a:pPr algn="just"/>
            <a:r>
              <a:rPr lang="hu-HU" dirty="0" smtClean="0"/>
              <a:t>Ez a szakasz írja le az alapvizsgarendszerben oktató konzulensek, és oktatók kiválasztásának, pályáztatásának, és nyilvántartásának feladatait.</a:t>
            </a:r>
          </a:p>
          <a:p>
            <a:pPr algn="just"/>
            <a:endParaRPr lang="hu-HU" b="1" i="0" dirty="0" smtClean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2463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Monitoring tevékenységek fejezet </a:t>
            </a:r>
          </a:p>
          <a:p>
            <a:pPr algn="just"/>
            <a:r>
              <a:rPr lang="hu-HU" i="0" dirty="0" smtClean="0"/>
              <a:t>14. </a:t>
            </a:r>
            <a:r>
              <a:rPr lang="hu-HU" i="0" dirty="0"/>
              <a:t>§ Éves rendszeres riportok menedzsmentje</a:t>
            </a:r>
          </a:p>
          <a:p>
            <a:pPr algn="just"/>
            <a:r>
              <a:rPr lang="hu-HU" dirty="0" smtClean="0"/>
              <a:t>Ez a szakasz az alapvizsgarendszer adatvagyonából lekérhető statisztikai kivonatok készítésének, és azok kiadásának, adatkezelésének főbb szabályait tartalmazza</a:t>
            </a:r>
            <a:r>
              <a:rPr lang="hu-HU" i="0" dirty="0" smtClean="0"/>
              <a:t>.</a:t>
            </a:r>
            <a:endParaRPr lang="hu-HU" i="0" dirty="0"/>
          </a:p>
          <a:p>
            <a:pPr algn="just"/>
            <a:r>
              <a:rPr lang="hu-HU" i="0" dirty="0" smtClean="0"/>
              <a:t>15. § </a:t>
            </a:r>
            <a:r>
              <a:rPr lang="hu-HU" i="0" dirty="0"/>
              <a:t>Az auditok és ellenőrzések</a:t>
            </a:r>
          </a:p>
          <a:p>
            <a:pPr algn="just"/>
            <a:r>
              <a:rPr lang="hu-HU" dirty="0" smtClean="0"/>
              <a:t>A Rendelet előírásai alapján az alapvizsgarendszer másik fő monitoring tevékenysége a helyszíni auditok a vizsgaszervezőknél, ezek szabályairól ír a 15. szakasz.</a:t>
            </a:r>
          </a:p>
          <a:p>
            <a:pPr algn="just"/>
            <a:endParaRPr lang="hu-HU" b="1" i="0" dirty="0" smtClean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7861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Monitoring tevékenységek fejezet </a:t>
            </a:r>
          </a:p>
          <a:p>
            <a:pPr algn="just"/>
            <a:r>
              <a:rPr lang="hu-HU" i="0" dirty="0" smtClean="0"/>
              <a:t>16. </a:t>
            </a:r>
            <a:r>
              <a:rPr lang="hu-HU" i="0" dirty="0"/>
              <a:t>§ </a:t>
            </a:r>
            <a:r>
              <a:rPr lang="hu-HU" i="0" dirty="0" smtClean="0"/>
              <a:t>Az elégedettségmérések</a:t>
            </a:r>
            <a:endParaRPr lang="hu-HU" i="0" dirty="0"/>
          </a:p>
          <a:p>
            <a:pPr algn="just"/>
            <a:r>
              <a:rPr lang="hu-HU" dirty="0" smtClean="0"/>
              <a:t>Az alapvizsgarendszer fő </a:t>
            </a:r>
            <a:r>
              <a:rPr lang="hu-HU" dirty="0" err="1" smtClean="0"/>
              <a:t>feedback</a:t>
            </a:r>
            <a:r>
              <a:rPr lang="hu-HU" dirty="0" smtClean="0"/>
              <a:t> információ forrása a különböző formában megvalósítható elégedettségmérések, melyek főbb szabályait részletezi a szakasz.</a:t>
            </a:r>
            <a:r>
              <a:rPr lang="hu-HU" i="0" dirty="0" smtClean="0"/>
              <a:t> </a:t>
            </a:r>
          </a:p>
          <a:p>
            <a:pPr algn="just"/>
            <a:r>
              <a:rPr lang="hu-HU" i="0" dirty="0" smtClean="0"/>
              <a:t>17. § A bejelentések és panaszok kezelése</a:t>
            </a:r>
          </a:p>
          <a:p>
            <a:pPr algn="just"/>
            <a:r>
              <a:rPr lang="hu-HU" dirty="0" smtClean="0"/>
              <a:t>A szakasz a résztvevői észrevételek, bejelentések kezeléséről szól.</a:t>
            </a:r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3902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Monitoring tevékenységek fejezet </a:t>
            </a:r>
          </a:p>
          <a:p>
            <a:pPr algn="just"/>
            <a:r>
              <a:rPr lang="hu-HU" i="0" dirty="0" smtClean="0"/>
              <a:t>18. </a:t>
            </a:r>
            <a:r>
              <a:rPr lang="hu-HU" i="0" dirty="0"/>
              <a:t>§ </a:t>
            </a:r>
            <a:r>
              <a:rPr lang="hu-HU" i="0" dirty="0" smtClean="0"/>
              <a:t>Az alapvizsgarendszer értékelése</a:t>
            </a:r>
            <a:endParaRPr lang="hu-HU" i="0" dirty="0"/>
          </a:p>
          <a:p>
            <a:pPr algn="just"/>
            <a:r>
              <a:rPr lang="hu-HU" dirty="0" smtClean="0"/>
              <a:t>Az alapvizsgarendszer éves működéséről miniszteri beszámoló készül minden tárgyévet követő év elején. A beszámoló készítésének főbb feladatait, folyamatlépéseit részletezi ez a szakasz.</a:t>
            </a:r>
            <a:r>
              <a:rPr lang="hu-HU" i="0" dirty="0" smtClean="0"/>
              <a:t> </a:t>
            </a:r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942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9619" y="1709738"/>
            <a:ext cx="10828639" cy="451571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alapvizsga rendszer szabályozási keretei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79619" y="2161309"/>
            <a:ext cx="10828639" cy="3928341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87882498"/>
              </p:ext>
            </p:extLst>
          </p:nvPr>
        </p:nvGraphicFramePr>
        <p:xfrm>
          <a:off x="679619" y="2161309"/>
          <a:ext cx="7623871" cy="3928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9582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3511" y="2703907"/>
            <a:ext cx="10864680" cy="3282412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Dokumentációs tevékenységek fejezet </a:t>
            </a:r>
          </a:p>
          <a:p>
            <a:pPr algn="just"/>
            <a:r>
              <a:rPr lang="hu-HU" i="0" dirty="0" smtClean="0"/>
              <a:t>19. </a:t>
            </a:r>
            <a:r>
              <a:rPr lang="hu-HU" i="0" dirty="0"/>
              <a:t>§ Az iratok megőrzési szabályai</a:t>
            </a:r>
          </a:p>
          <a:p>
            <a:pPr algn="just"/>
            <a:r>
              <a:rPr lang="hu-HU" dirty="0" smtClean="0"/>
              <a:t>Ez a szakasz útmutatást ad az egyes minőségügyi, és Rendelet által előírt sablonok, bizonylatok kezeléséről, és megőrzési szabályairól (lásd még: 1. függelék)</a:t>
            </a:r>
            <a:endParaRPr lang="hu-HU" dirty="0"/>
          </a:p>
          <a:p>
            <a:pPr algn="just"/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20. </a:t>
            </a:r>
            <a:r>
              <a:rPr lang="hu-HU" i="0" dirty="0"/>
              <a:t>§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hu-HU" i="0" dirty="0"/>
              <a:t>A szabályzat és a bizonylatok, útmutatók menedzsmentje</a:t>
            </a:r>
          </a:p>
          <a:p>
            <a:pPr algn="just"/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Ez a szakasz részletezi a keretrendszer által előírt bizonylatok, és magának az eljárásgyűjteménynek a karbantartását, </a:t>
            </a:r>
            <a:r>
              <a:rPr lang="hu-HU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hatályosítását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, kiadásának szabályait</a:t>
            </a:r>
            <a:r>
              <a:rPr lang="hu-HU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hu-HU" i="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0799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Függelékek</a:t>
            </a:r>
          </a:p>
          <a:p>
            <a:pPr algn="just"/>
            <a:r>
              <a:rPr lang="hu-HU" i="0" dirty="0" smtClean="0"/>
              <a:t>1. </a:t>
            </a:r>
            <a:r>
              <a:rPr lang="hu-HU" i="0" dirty="0" err="1"/>
              <a:t>s</a:t>
            </a:r>
            <a:r>
              <a:rPr lang="hu-HU" i="0" dirty="0" err="1" smtClean="0"/>
              <a:t>z</a:t>
            </a:r>
            <a:r>
              <a:rPr lang="hu-HU" i="0" dirty="0" smtClean="0"/>
              <a:t> függelék: </a:t>
            </a:r>
            <a:r>
              <a:rPr lang="hu-HU" i="0" dirty="0"/>
              <a:t>Bizonylatok és útmutatók, valamint a megőrzési idejük</a:t>
            </a:r>
          </a:p>
          <a:p>
            <a:pPr algn="just"/>
            <a:r>
              <a:rPr lang="hu-HU" dirty="0" smtClean="0"/>
              <a:t>Ebben a függelékben tételesen </a:t>
            </a:r>
            <a:r>
              <a:rPr lang="hu-HU" dirty="0" err="1" smtClean="0"/>
              <a:t>listázásra</a:t>
            </a:r>
            <a:r>
              <a:rPr lang="hu-HU" dirty="0" smtClean="0"/>
              <a:t> kerültek a keretrendszer által nevesített bizonylatok, és azok megőrzési idejük, figyelemmel a bizonylatok esetleges személyes adattartalmára, és a Rendelet előírásaira is.</a:t>
            </a:r>
            <a:endParaRPr lang="hu-HU" dirty="0"/>
          </a:p>
          <a:p>
            <a:pPr algn="just"/>
            <a:r>
              <a:rPr lang="hu-HU" i="0" dirty="0" smtClean="0"/>
              <a:t>2. sz. </a:t>
            </a:r>
            <a:r>
              <a:rPr lang="hu-HU" i="0" dirty="0"/>
              <a:t>függelék: Minőségmenedzsment az alapvizsga rendszerben (PDCA ciklus)</a:t>
            </a:r>
          </a:p>
          <a:p>
            <a:pPr algn="just"/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Az alapvizsgarendszer minőségügyi körforgásának modellje.</a:t>
            </a:r>
            <a:endParaRPr lang="hu-HU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5720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 Függelékek</a:t>
            </a:r>
          </a:p>
          <a:p>
            <a:r>
              <a:rPr lang="hu-HU" i="0" dirty="0"/>
              <a:t>3</a:t>
            </a:r>
            <a:r>
              <a:rPr lang="hu-HU" i="0" dirty="0" smtClean="0"/>
              <a:t>. </a:t>
            </a:r>
            <a:r>
              <a:rPr lang="hu-HU" i="0" dirty="0" err="1"/>
              <a:t>s</a:t>
            </a:r>
            <a:r>
              <a:rPr lang="hu-HU" i="0" dirty="0" err="1" smtClean="0"/>
              <a:t>z</a:t>
            </a:r>
            <a:r>
              <a:rPr lang="hu-HU" i="0" dirty="0" smtClean="0"/>
              <a:t> függelék: </a:t>
            </a:r>
            <a:r>
              <a:rPr lang="hu-HU" i="0" dirty="0"/>
              <a:t>Ajánlás a közigazgatási alapvizsga kurzus- és </a:t>
            </a:r>
            <a:r>
              <a:rPr lang="hu-HU" i="0" dirty="0" smtClean="0"/>
              <a:t>vizsgajelentkezés átirányítási eljárásához</a:t>
            </a:r>
          </a:p>
          <a:p>
            <a:r>
              <a:rPr lang="hu-HU" i="0" dirty="0" smtClean="0"/>
              <a:t>Ez a függelék a vizsgázók egyik vizsgaszervezőtől a másikhoz történő átirányításának elvi és gyakorlati szabályait, folyamatát mutatja be.</a:t>
            </a:r>
            <a:endParaRPr lang="hu-HU" i="0" dirty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0416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közigazgatási alapvizsga szervezés bizonylatai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hu-HU" sz="3200" b="1" dirty="0">
                <a:cs typeface="Times New Roman" panose="02020603050405020304" pitchFamily="18" charset="0"/>
              </a:rPr>
              <a:t>Bizonylatok </a:t>
            </a:r>
            <a:r>
              <a:rPr lang="hu-HU" sz="3200" b="1" dirty="0" smtClean="0">
                <a:cs typeface="Times New Roman" panose="02020603050405020304" pitchFamily="18" charset="0"/>
              </a:rPr>
              <a:t>listája</a:t>
            </a:r>
          </a:p>
          <a:p>
            <a:r>
              <a:rPr lang="hu-HU" i="0" dirty="0"/>
              <a:t>AVSz-01: Nyilvántartó </a:t>
            </a:r>
            <a:r>
              <a:rPr lang="hu-HU" i="0" dirty="0" smtClean="0"/>
              <a:t>lap (a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képzési dokumentáció tartalmát </a:t>
            </a:r>
            <a:r>
              <a:rPr lang="hu-HU" dirty="0" smtClean="0">
                <a:cs typeface="Times New Roman" panose="02020603050405020304" pitchFamily="18" charset="0"/>
              </a:rPr>
              <a:t>rögzíti)</a:t>
            </a:r>
            <a:endParaRPr lang="hu-HU" i="0" dirty="0"/>
          </a:p>
          <a:p>
            <a:r>
              <a:rPr lang="hu-HU" i="0" dirty="0" smtClean="0"/>
              <a:t>AVSz-02</a:t>
            </a:r>
            <a:r>
              <a:rPr lang="hu-HU" i="0" dirty="0"/>
              <a:t>: </a:t>
            </a:r>
            <a:r>
              <a:rPr lang="hu-HU" i="0" dirty="0" smtClean="0"/>
              <a:t>Ajtólista (o</a:t>
            </a:r>
            <a:r>
              <a:rPr lang="hu-HU" dirty="0" smtClean="0">
                <a:cs typeface="Times New Roman" panose="02020603050405020304" pitchFamily="18" charset="0"/>
              </a:rPr>
              <a:t>ktatási </a:t>
            </a:r>
            <a:r>
              <a:rPr lang="hu-HU" dirty="0">
                <a:cs typeface="Times New Roman" panose="02020603050405020304" pitchFamily="18" charset="0"/>
              </a:rPr>
              <a:t>esemény azonosító- és a résztvevők adatait </a:t>
            </a:r>
            <a:r>
              <a:rPr lang="hu-HU" dirty="0" smtClean="0">
                <a:cs typeface="Times New Roman" panose="02020603050405020304" pitchFamily="18" charset="0"/>
              </a:rPr>
              <a:t>tartalmazza)</a:t>
            </a:r>
            <a:endParaRPr lang="hu-HU" i="0" dirty="0"/>
          </a:p>
          <a:p>
            <a:r>
              <a:rPr lang="hu-HU" i="0" dirty="0" smtClean="0"/>
              <a:t>AVSz-03</a:t>
            </a:r>
            <a:r>
              <a:rPr lang="hu-HU" i="0" dirty="0"/>
              <a:t>: Jelenléti </a:t>
            </a:r>
            <a:r>
              <a:rPr lang="hu-HU" i="0" dirty="0" smtClean="0"/>
              <a:t>ív (a</a:t>
            </a:r>
            <a:r>
              <a:rPr lang="hu-HU" dirty="0" smtClean="0">
                <a:cs typeface="Times New Roman" panose="02020603050405020304" pitchFamily="18" charset="0"/>
              </a:rPr>
              <a:t> </a:t>
            </a:r>
            <a:r>
              <a:rPr lang="hu-HU" dirty="0">
                <a:cs typeface="Times New Roman" panose="02020603050405020304" pitchFamily="18" charset="0"/>
              </a:rPr>
              <a:t>résztvevők megjelenését </a:t>
            </a:r>
            <a:r>
              <a:rPr lang="hu-HU" dirty="0" smtClean="0">
                <a:cs typeface="Times New Roman" panose="02020603050405020304" pitchFamily="18" charset="0"/>
              </a:rPr>
              <a:t>igazolja)</a:t>
            </a:r>
            <a:endParaRPr lang="hu-HU" i="0" dirty="0"/>
          </a:p>
          <a:p>
            <a:r>
              <a:rPr lang="hu-HU" i="0" dirty="0" smtClean="0"/>
              <a:t>AVSz-04</a:t>
            </a:r>
            <a:r>
              <a:rPr lang="hu-HU" i="0" dirty="0"/>
              <a:t>: Képzési </a:t>
            </a:r>
            <a:r>
              <a:rPr lang="hu-HU" i="0" dirty="0" smtClean="0"/>
              <a:t>program (az alapvizsga kurzus képzési moduljait tartalmazza)</a:t>
            </a:r>
            <a:endParaRPr lang="hu-HU" i="0" dirty="0"/>
          </a:p>
          <a:p>
            <a:r>
              <a:rPr lang="hu-HU" i="0" dirty="0" smtClean="0"/>
              <a:t>AVSz-05</a:t>
            </a:r>
            <a:r>
              <a:rPr lang="hu-HU" i="0" dirty="0"/>
              <a:t>: Haladási </a:t>
            </a:r>
            <a:r>
              <a:rPr lang="hu-HU" i="0" dirty="0" smtClean="0"/>
              <a:t>napló (az alapvizsga kurzus képzési moduljaihoz rendelt oktatók aláírásával igazolja a modulok megtartását)</a:t>
            </a:r>
          </a:p>
          <a:p>
            <a:r>
              <a:rPr lang="hu-HU" i="0" dirty="0"/>
              <a:t>AVSzV-01: Betekintési </a:t>
            </a:r>
            <a:r>
              <a:rPr lang="hu-HU" i="0" dirty="0" smtClean="0"/>
              <a:t>jegyzőkönyv (az alapvizsga vizsgaeseményén a résztvevő kérheti ezzel a feladatsorának kiadását)</a:t>
            </a:r>
            <a:endParaRPr lang="hu-HU" i="0" dirty="0"/>
          </a:p>
          <a:p>
            <a:r>
              <a:rPr lang="hu-HU" i="0" dirty="0" smtClean="0"/>
              <a:t>AVSzV-02</a:t>
            </a:r>
            <a:r>
              <a:rPr lang="hu-HU" i="0" dirty="0"/>
              <a:t>: </a:t>
            </a:r>
            <a:r>
              <a:rPr lang="hu-HU" i="0" dirty="0" smtClean="0"/>
              <a:t>Vizsgajegyzőkönyv (a vizsgázó és vizsgájának adatait tartalmazó hiteles, nem selejtezhető dokumentum, a bizonyítvány alapja)</a:t>
            </a:r>
            <a:endParaRPr lang="hu-HU" i="0" dirty="0"/>
          </a:p>
          <a:p>
            <a:endParaRPr lang="hu-HU" i="0" dirty="0"/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hu-HU" sz="3200" b="1" dirty="0" smtClean="0">
                <a:cs typeface="Times New Roman" panose="02020603050405020304" pitchFamily="18" charset="0"/>
              </a:rPr>
              <a:t>Módszertani </a:t>
            </a:r>
            <a:r>
              <a:rPr lang="hu-HU" sz="3200" b="1" dirty="0">
                <a:cs typeface="Times New Roman" panose="02020603050405020304" pitchFamily="18" charset="0"/>
              </a:rPr>
              <a:t>útmutató</a:t>
            </a:r>
          </a:p>
          <a:p>
            <a:pPr marL="342900" indent="-342900">
              <a:lnSpc>
                <a:spcPct val="134000"/>
              </a:lnSpc>
              <a:spcBef>
                <a:spcPts val="0"/>
              </a:spcBef>
            </a:pPr>
            <a:r>
              <a:rPr lang="hu-HU" b="1" dirty="0" smtClean="0">
                <a:cs typeface="Times New Roman" panose="02020603050405020304" pitchFamily="18" charset="0"/>
              </a:rPr>
              <a:t>Szervezési útmutató </a:t>
            </a:r>
            <a:r>
              <a:rPr lang="hu-HU" dirty="0" smtClean="0">
                <a:cs typeface="Times New Roman" panose="02020603050405020304" pitchFamily="18" charset="0"/>
              </a:rPr>
              <a:t>(MU-01) A közigazgatási és az ügykezelői alapvizsga kurzusainak, és vizsgaeseményeinek szervezését támogató, a főbb szabályokat, szervezési mechanizmusokat, a használandó bizonylatok kezelését tartalmazza. Elérhető a </a:t>
            </a:r>
            <a:r>
              <a:rPr lang="hu-HU" dirty="0" err="1" smtClean="0">
                <a:cs typeface="Times New Roman" panose="02020603050405020304" pitchFamily="18" charset="0"/>
              </a:rPr>
              <a:t>ProBono</a:t>
            </a:r>
            <a:r>
              <a:rPr lang="hu-HU" dirty="0" smtClean="0">
                <a:cs typeface="Times New Roman" panose="02020603050405020304" pitchFamily="18" charset="0"/>
              </a:rPr>
              <a:t> Útmutatók oldalán.</a:t>
            </a:r>
            <a:endParaRPr lang="hu-HU" dirty="0"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74320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ügykezelői alapvizsga szervezés bizonylatai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hu-HU" sz="3200" b="1" dirty="0">
                <a:cs typeface="Times New Roman" panose="02020603050405020304" pitchFamily="18" charset="0"/>
              </a:rPr>
              <a:t>Bizonylatok </a:t>
            </a:r>
            <a:r>
              <a:rPr lang="hu-HU" sz="3200" b="1" dirty="0" smtClean="0">
                <a:cs typeface="Times New Roman" panose="02020603050405020304" pitchFamily="18" charset="0"/>
              </a:rPr>
              <a:t>listája</a:t>
            </a:r>
          </a:p>
          <a:p>
            <a:r>
              <a:rPr lang="hu-HU" sz="2700" i="0" dirty="0" smtClean="0"/>
              <a:t>ÜKSz-01</a:t>
            </a:r>
            <a:r>
              <a:rPr lang="hu-HU" sz="2700" i="0" dirty="0"/>
              <a:t>: Nyilvántartó </a:t>
            </a:r>
            <a:r>
              <a:rPr lang="hu-HU" sz="2700" i="0" dirty="0" smtClean="0"/>
              <a:t>lap (a</a:t>
            </a:r>
            <a:r>
              <a:rPr lang="hu-HU" sz="2700" i="0" dirty="0" smtClean="0">
                <a:cs typeface="Times New Roman" panose="02020603050405020304" pitchFamily="18" charset="0"/>
              </a:rPr>
              <a:t> </a:t>
            </a:r>
            <a:r>
              <a:rPr lang="hu-HU" sz="2700" i="0" dirty="0">
                <a:cs typeface="Times New Roman" panose="02020603050405020304" pitchFamily="18" charset="0"/>
              </a:rPr>
              <a:t>képzési dokumentáció tartalmát </a:t>
            </a:r>
            <a:r>
              <a:rPr lang="hu-HU" sz="2700" i="0" dirty="0" smtClean="0">
                <a:cs typeface="Times New Roman" panose="02020603050405020304" pitchFamily="18" charset="0"/>
              </a:rPr>
              <a:t>rögzíti)</a:t>
            </a:r>
            <a:endParaRPr lang="hu-HU" sz="2700" i="0" dirty="0"/>
          </a:p>
          <a:p>
            <a:r>
              <a:rPr lang="hu-HU" sz="2700" i="0" dirty="0" smtClean="0"/>
              <a:t>ÜKSz-02</a:t>
            </a:r>
            <a:r>
              <a:rPr lang="hu-HU" sz="2700" i="0" dirty="0"/>
              <a:t>: </a:t>
            </a:r>
            <a:r>
              <a:rPr lang="hu-HU" sz="2700" i="0" dirty="0" smtClean="0"/>
              <a:t>Ajtólista (o</a:t>
            </a:r>
            <a:r>
              <a:rPr lang="hu-HU" sz="2700" i="0" dirty="0" smtClean="0">
                <a:cs typeface="Times New Roman" panose="02020603050405020304" pitchFamily="18" charset="0"/>
              </a:rPr>
              <a:t>ktatási </a:t>
            </a:r>
            <a:r>
              <a:rPr lang="hu-HU" sz="2700" i="0" dirty="0">
                <a:cs typeface="Times New Roman" panose="02020603050405020304" pitchFamily="18" charset="0"/>
              </a:rPr>
              <a:t>esemény azonosító- és a résztvevők adatait </a:t>
            </a:r>
            <a:r>
              <a:rPr lang="hu-HU" sz="2700" i="0" dirty="0" smtClean="0">
                <a:cs typeface="Times New Roman" panose="02020603050405020304" pitchFamily="18" charset="0"/>
              </a:rPr>
              <a:t>tartalmazza)</a:t>
            </a:r>
            <a:endParaRPr lang="hu-HU" sz="2700" i="0" dirty="0"/>
          </a:p>
          <a:p>
            <a:r>
              <a:rPr lang="hu-HU" sz="2700" i="0" dirty="0" smtClean="0"/>
              <a:t>ÜKSz-03</a:t>
            </a:r>
            <a:r>
              <a:rPr lang="hu-HU" sz="2700" i="0" dirty="0"/>
              <a:t>: Jelenléti </a:t>
            </a:r>
            <a:r>
              <a:rPr lang="hu-HU" sz="2700" i="0" dirty="0" smtClean="0"/>
              <a:t>ív (</a:t>
            </a:r>
            <a:r>
              <a:rPr lang="hu-HU" sz="2700" i="0" dirty="0" smtClean="0">
                <a:cs typeface="Times New Roman" panose="02020603050405020304" pitchFamily="18" charset="0"/>
              </a:rPr>
              <a:t>a </a:t>
            </a:r>
            <a:r>
              <a:rPr lang="hu-HU" sz="2700" i="0" dirty="0">
                <a:cs typeface="Times New Roman" panose="02020603050405020304" pitchFamily="18" charset="0"/>
              </a:rPr>
              <a:t>résztvevők megjelenését </a:t>
            </a:r>
            <a:r>
              <a:rPr lang="hu-HU" sz="2700" i="0" dirty="0" smtClean="0">
                <a:cs typeface="Times New Roman" panose="02020603050405020304" pitchFamily="18" charset="0"/>
              </a:rPr>
              <a:t>igazolja)</a:t>
            </a:r>
            <a:endParaRPr lang="hu-HU" sz="2700" i="0" dirty="0"/>
          </a:p>
          <a:p>
            <a:r>
              <a:rPr lang="hu-HU" sz="2700" i="0" dirty="0" smtClean="0"/>
              <a:t>ÜKSz-04</a:t>
            </a:r>
            <a:r>
              <a:rPr lang="hu-HU" sz="2700" i="0" dirty="0"/>
              <a:t>: Képzési </a:t>
            </a:r>
            <a:r>
              <a:rPr lang="hu-HU" sz="2700" i="0" dirty="0" smtClean="0"/>
              <a:t>program (az alapvizsga kurzus képzési moduljait tartalmazza)</a:t>
            </a:r>
            <a:endParaRPr lang="hu-HU" sz="2700" i="0" dirty="0"/>
          </a:p>
          <a:p>
            <a:r>
              <a:rPr lang="hu-HU" sz="2700" i="0" dirty="0" smtClean="0"/>
              <a:t>ÜKSz-05</a:t>
            </a:r>
            <a:r>
              <a:rPr lang="hu-HU" sz="2700" i="0" dirty="0"/>
              <a:t>: Haladási </a:t>
            </a:r>
            <a:r>
              <a:rPr lang="hu-HU" sz="2700" i="0" dirty="0" smtClean="0"/>
              <a:t>napló (az alapvizsga kurzus képzési moduljaihoz rendelt oktatók aláírásával igazolja a modulok megtartását)</a:t>
            </a:r>
          </a:p>
          <a:p>
            <a:r>
              <a:rPr lang="hu-HU" sz="2700" i="0" dirty="0" smtClean="0"/>
              <a:t>ÜKSzV-01</a:t>
            </a:r>
            <a:r>
              <a:rPr lang="hu-HU" sz="2700" i="0" dirty="0"/>
              <a:t>: </a:t>
            </a:r>
            <a:r>
              <a:rPr lang="hu-HU" sz="2700" i="0" dirty="0" smtClean="0"/>
              <a:t>Értékelő lap (az ügykezelői alapvizsga vizsgaeseményén a szóbeli és gyakorlati vizsgarész értékelésre szolgál)</a:t>
            </a:r>
            <a:endParaRPr lang="hu-HU" sz="2700" i="0" dirty="0"/>
          </a:p>
          <a:p>
            <a:r>
              <a:rPr lang="hu-HU" sz="2700" i="0" dirty="0" smtClean="0"/>
              <a:t>ÜKSzV-02</a:t>
            </a:r>
            <a:r>
              <a:rPr lang="hu-HU" sz="2700" i="0" dirty="0"/>
              <a:t>: </a:t>
            </a:r>
            <a:r>
              <a:rPr lang="hu-HU" sz="2700" i="0" dirty="0" smtClean="0"/>
              <a:t>Vizsgajegyzőkönyv (a vizsgázó és vizsgájának adatait tartalmazó hiteles, nem selejtezhető dokumentum, a bizonyítvány alapja)</a:t>
            </a:r>
            <a:endParaRPr lang="hu-HU" sz="2700" i="0" dirty="0"/>
          </a:p>
          <a:p>
            <a:endParaRPr lang="hu-HU" i="0" dirty="0"/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hu-HU" sz="3200" b="1" dirty="0" smtClean="0">
                <a:cs typeface="Times New Roman" panose="02020603050405020304" pitchFamily="18" charset="0"/>
              </a:rPr>
              <a:t>Módszertani </a:t>
            </a:r>
            <a:r>
              <a:rPr lang="hu-HU" sz="3200" b="1" dirty="0">
                <a:cs typeface="Times New Roman" panose="02020603050405020304" pitchFamily="18" charset="0"/>
              </a:rPr>
              <a:t>útmutató</a:t>
            </a:r>
          </a:p>
          <a:p>
            <a:pPr marL="342900" indent="-342900" algn="just">
              <a:lnSpc>
                <a:spcPct val="134000"/>
              </a:lnSpc>
              <a:spcBef>
                <a:spcPts val="0"/>
              </a:spcBef>
            </a:pPr>
            <a:r>
              <a:rPr lang="hu-HU" sz="2700" b="1" dirty="0" smtClean="0">
                <a:cs typeface="Times New Roman" panose="02020603050405020304" pitchFamily="18" charset="0"/>
              </a:rPr>
              <a:t>Szervezési útmutató </a:t>
            </a:r>
            <a:r>
              <a:rPr lang="hu-HU" sz="2700" dirty="0" smtClean="0">
                <a:cs typeface="Times New Roman" panose="02020603050405020304" pitchFamily="18" charset="0"/>
              </a:rPr>
              <a:t>(MU-01) A közigazgatási és az ügykezelői alapvizsga kurzusainak, és vizsgaeseményeinek szervezését támogató, a főbb szabályokat, szervezési mechanizmusokat, a használandó bizonylatok kezelését tartalmazza. Elérhető a </a:t>
            </a:r>
            <a:r>
              <a:rPr lang="hu-HU" sz="2700" dirty="0" err="1" smtClean="0">
                <a:cs typeface="Times New Roman" panose="02020603050405020304" pitchFamily="18" charset="0"/>
              </a:rPr>
              <a:t>ProBono</a:t>
            </a:r>
            <a:r>
              <a:rPr lang="hu-HU" sz="2700" dirty="0" smtClean="0">
                <a:cs typeface="Times New Roman" panose="02020603050405020304" pitchFamily="18" charset="0"/>
              </a:rPr>
              <a:t> Útmutatók oldalán.</a:t>
            </a:r>
            <a:endParaRPr lang="hu-HU" sz="2700" dirty="0">
              <a:cs typeface="Times New Roman" panose="02020603050405020304" pitchFamily="18" charset="0"/>
            </a:endParaRPr>
          </a:p>
          <a:p>
            <a:pPr algn="just"/>
            <a:endParaRPr lang="hu-HU" sz="2700" dirty="0"/>
          </a:p>
        </p:txBody>
      </p:sp>
    </p:spTree>
    <p:extLst>
      <p:ext uri="{BB962C8B-B14F-4D97-AF65-F5344CB8AC3E}">
        <p14:creationId xmlns:p14="http://schemas.microsoft.com/office/powerpoint/2010/main" val="3411041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Információk a szervezési bizonylatok használatáról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Az RU kiadásával az egyes szervezési bizonylatok használata, </a:t>
            </a:r>
            <a:r>
              <a:rPr lang="hu-HU" dirty="0" err="1" smtClean="0"/>
              <a:t>ProBono</a:t>
            </a:r>
            <a:r>
              <a:rPr lang="hu-HU" dirty="0" smtClean="0"/>
              <a:t> rendszerben való előállítása, nyomtatása változatlan formában működik. A bizonylatok kódolása nagymértékben változott, elnevezésük csak egy esetben. </a:t>
            </a:r>
          </a:p>
          <a:p>
            <a:pPr algn="just"/>
            <a:r>
              <a:rPr lang="hu-HU" dirty="0" smtClean="0"/>
              <a:t>A szervezési felületen létrehozott kurzusok adatai, és a résztvevők adatai továbbra is ugyanolyan formában töltődnek a rendszerben rögzített bizonylatokra, azok nyomtatásuk, kezelésük a korábbiakhoz képest változatlan.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1463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Információk a szervezési bizonylatok használatáról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/>
              <a:t>RÉGI BIZONYLAT			ÚJ BIZONYLAT </a:t>
            </a:r>
          </a:p>
          <a:p>
            <a:pPr algn="just"/>
            <a:r>
              <a:rPr lang="hu-HU" b="1" dirty="0" smtClean="0"/>
              <a:t>Közigazgatási alapvizsga felkészítő konzultáció és vizsga esetén</a:t>
            </a:r>
          </a:p>
          <a:p>
            <a:pPr algn="just"/>
            <a:r>
              <a:rPr lang="hu-HU" sz="2000" dirty="0" smtClean="0"/>
              <a:t>BA-AV-01-01 Mappalista 		</a:t>
            </a:r>
            <a:r>
              <a:rPr lang="hu-HU" sz="2000" dirty="0" smtClean="0"/>
              <a:t>AVSz-01 </a:t>
            </a:r>
            <a:r>
              <a:rPr lang="hu-HU" sz="2000" dirty="0"/>
              <a:t>Nyilvántartó </a:t>
            </a:r>
            <a:r>
              <a:rPr lang="hu-HU" sz="2000" dirty="0" smtClean="0"/>
              <a:t>lap</a:t>
            </a:r>
          </a:p>
          <a:p>
            <a:pPr algn="just"/>
            <a:r>
              <a:rPr lang="hu-HU" sz="2000" dirty="0" smtClean="0"/>
              <a:t>BA-AV-01-02 Ajtólista			</a:t>
            </a:r>
            <a:r>
              <a:rPr lang="hu-HU" sz="2000" dirty="0" smtClean="0"/>
              <a:t>AVSz-02 Ajtólista</a:t>
            </a:r>
          </a:p>
          <a:p>
            <a:pPr algn="just"/>
            <a:r>
              <a:rPr lang="hu-HU" sz="2000" dirty="0" smtClean="0"/>
              <a:t>BA-AV-01-03 Jelenléti ív			AVSz-03 Jelenléti ív</a:t>
            </a:r>
          </a:p>
          <a:p>
            <a:pPr algn="just"/>
            <a:r>
              <a:rPr lang="hu-HU" sz="2000" dirty="0" smtClean="0"/>
              <a:t>BA-AV-01-04 Képzési Program			AVSz-04 Képzési program</a:t>
            </a:r>
          </a:p>
          <a:p>
            <a:pPr algn="just"/>
            <a:r>
              <a:rPr lang="hu-HU" sz="2000" dirty="0" smtClean="0"/>
              <a:t>BA-AV-01-05 Haladási napló			AVSz-05 Haladási napló</a:t>
            </a:r>
          </a:p>
          <a:p>
            <a:pPr algn="just"/>
            <a:r>
              <a:rPr lang="hu-HU" sz="2000" dirty="0" smtClean="0"/>
              <a:t>BA-AV-01-06 Vizsgajegyzőkönyv			AVSzV-02 Vizsgajegyzőkönyv</a:t>
            </a:r>
          </a:p>
          <a:p>
            <a:pPr algn="just"/>
            <a:endParaRPr lang="hu-HU" sz="2000" dirty="0" smtClean="0">
              <a:solidFill>
                <a:srgbClr val="FF0000"/>
              </a:solidFill>
            </a:endParaRPr>
          </a:p>
          <a:p>
            <a:pPr algn="just"/>
            <a:r>
              <a:rPr lang="hu-HU" sz="2000" dirty="0" smtClean="0">
                <a:solidFill>
                  <a:srgbClr val="FF0000"/>
                </a:solidFill>
              </a:rPr>
              <a:t>BA-AV-01-07 Vizsgaszervezői önértékelési kérdőív kódolt bizonylatként megszűnt (használata továbbra is lehetséges), új bizonylatként bekerült az </a:t>
            </a:r>
            <a:r>
              <a:rPr lang="hu-HU" sz="2000" b="1" dirty="0" smtClean="0">
                <a:solidFill>
                  <a:srgbClr val="FF0000"/>
                </a:solidFill>
              </a:rPr>
              <a:t>AVSzV-01 Betekintési jegyzőkönyv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5" name="Jobbra nyíl 4"/>
          <p:cNvSpPr/>
          <p:nvPr/>
        </p:nvSpPr>
        <p:spPr>
          <a:xfrm>
            <a:off x="3846536" y="3184430"/>
            <a:ext cx="1145309" cy="15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3821341" y="3566612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3821340" y="3908989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514068" y="4216184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4514067" y="4531137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4514067" y="4876528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821339" y="2486717"/>
            <a:ext cx="1145309" cy="15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657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Információk a szervezési bizonylatok használatáról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/>
              <a:t>RÉGI BIZONYLAT			ÚJ BIZONYLAT </a:t>
            </a:r>
          </a:p>
          <a:p>
            <a:pPr algn="just"/>
            <a:r>
              <a:rPr lang="hu-HU" b="1" dirty="0" smtClean="0"/>
              <a:t>Ügykezelői alapvizsga </a:t>
            </a:r>
            <a:r>
              <a:rPr lang="hu-HU" b="1" smtClean="0"/>
              <a:t>felkészítő tanfolyam </a:t>
            </a:r>
            <a:r>
              <a:rPr lang="hu-HU" b="1" dirty="0" smtClean="0"/>
              <a:t>és vizsga esetén</a:t>
            </a:r>
          </a:p>
          <a:p>
            <a:pPr algn="just"/>
            <a:r>
              <a:rPr lang="hu-HU" sz="2000" dirty="0" smtClean="0"/>
              <a:t>BA-AV-01-01 Mappalista 		</a:t>
            </a:r>
            <a:r>
              <a:rPr lang="hu-HU" sz="2000" dirty="0" smtClean="0"/>
              <a:t>ÜKSz-01 </a:t>
            </a:r>
            <a:r>
              <a:rPr lang="hu-HU" sz="2000" dirty="0"/>
              <a:t>Nyilvántartó </a:t>
            </a:r>
            <a:r>
              <a:rPr lang="hu-HU" sz="2000" dirty="0" smtClean="0"/>
              <a:t>lap</a:t>
            </a:r>
          </a:p>
          <a:p>
            <a:pPr algn="just"/>
            <a:r>
              <a:rPr lang="hu-HU" sz="2000" dirty="0" smtClean="0"/>
              <a:t>BA-AV-01-02 Ajtólista			ÜK</a:t>
            </a:r>
            <a:r>
              <a:rPr lang="hu-HU" sz="2000" dirty="0" smtClean="0"/>
              <a:t>Sz-02 Ajtólista</a:t>
            </a:r>
          </a:p>
          <a:p>
            <a:pPr algn="just"/>
            <a:r>
              <a:rPr lang="hu-HU" sz="2000" dirty="0" smtClean="0"/>
              <a:t>BA-AV-01-03 Jelenléti ív			ÜKSz-03 Jelenléti ív</a:t>
            </a:r>
          </a:p>
          <a:p>
            <a:pPr algn="just"/>
            <a:r>
              <a:rPr lang="hu-HU" sz="2000" dirty="0" smtClean="0"/>
              <a:t>BA-AV-01-04 Képzési Program			ÜKSz-04 Képzési program</a:t>
            </a:r>
          </a:p>
          <a:p>
            <a:pPr algn="just"/>
            <a:r>
              <a:rPr lang="hu-HU" sz="2000" dirty="0" smtClean="0"/>
              <a:t>BA-AV-01-05 Haladási napló			ÜKSz-05 Haladási napló</a:t>
            </a:r>
          </a:p>
          <a:p>
            <a:pPr algn="just"/>
            <a:r>
              <a:rPr lang="hu-HU" sz="2000" dirty="0" smtClean="0"/>
              <a:t>BA-AV-01-06 Vizsgajegyzőkönyv			ÜKSzV-02 Vizsgajegyzőkönyv</a:t>
            </a:r>
          </a:p>
          <a:p>
            <a:pPr algn="just"/>
            <a:endParaRPr lang="hu-HU" sz="2000" dirty="0" smtClean="0">
              <a:solidFill>
                <a:srgbClr val="FF0000"/>
              </a:solidFill>
            </a:endParaRPr>
          </a:p>
          <a:p>
            <a:pPr algn="just"/>
            <a:r>
              <a:rPr lang="hu-HU" sz="2000" dirty="0" smtClean="0">
                <a:solidFill>
                  <a:srgbClr val="FF0000"/>
                </a:solidFill>
              </a:rPr>
              <a:t>BA-AV-01-07 Vizsgaszervezői önértékelési kérdőív kódolt bizonylatként megszűnt (használata továbbra is lehetséges), új bizonylatként bekerült az </a:t>
            </a:r>
            <a:r>
              <a:rPr lang="hu-HU" sz="2000" b="1" dirty="0" smtClean="0">
                <a:solidFill>
                  <a:srgbClr val="FF0000"/>
                </a:solidFill>
              </a:rPr>
              <a:t>ÜKSzV-01 Értékelő lap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5" name="Jobbra nyíl 4"/>
          <p:cNvSpPr/>
          <p:nvPr/>
        </p:nvSpPr>
        <p:spPr>
          <a:xfrm>
            <a:off x="3846536" y="3184430"/>
            <a:ext cx="1145309" cy="15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>
            <a:off x="3821341" y="3566612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ra nyíl 6"/>
          <p:cNvSpPr/>
          <p:nvPr/>
        </p:nvSpPr>
        <p:spPr>
          <a:xfrm>
            <a:off x="3821340" y="3908989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Jobbra nyíl 7"/>
          <p:cNvSpPr/>
          <p:nvPr/>
        </p:nvSpPr>
        <p:spPr>
          <a:xfrm>
            <a:off x="4514068" y="4216184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Jobbra nyíl 8"/>
          <p:cNvSpPr/>
          <p:nvPr/>
        </p:nvSpPr>
        <p:spPr>
          <a:xfrm>
            <a:off x="4514067" y="4531137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4514067" y="4876528"/>
            <a:ext cx="1145309" cy="175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Jobbra nyíl 11"/>
          <p:cNvSpPr/>
          <p:nvPr/>
        </p:nvSpPr>
        <p:spPr>
          <a:xfrm>
            <a:off x="3821339" y="2486717"/>
            <a:ext cx="1145309" cy="156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1220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434571"/>
          </a:xfrm>
        </p:spPr>
        <p:txBody>
          <a:bodyPr>
            <a:normAutofit/>
          </a:bodyPr>
          <a:lstStyle/>
          <a:p>
            <a:r>
              <a:rPr lang="hu-HU" sz="2400" dirty="0" smtClean="0"/>
              <a:t>Kérdések, segítségkérés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433234"/>
            <a:ext cx="10864680" cy="3700866"/>
          </a:xfrm>
        </p:spPr>
        <p:txBody>
          <a:bodyPr>
            <a:normAutofit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Az RU új szerkezetével, az RU-</a:t>
            </a:r>
            <a:r>
              <a:rPr lang="hu-HU" dirty="0" err="1" smtClean="0"/>
              <a:t>ban</a:t>
            </a:r>
            <a:r>
              <a:rPr lang="hu-HU" dirty="0" smtClean="0"/>
              <a:t> leírtakkal, a </a:t>
            </a:r>
            <a:r>
              <a:rPr lang="hu-HU" smtClean="0"/>
              <a:t>szabályozás keretei </a:t>
            </a:r>
            <a:r>
              <a:rPr lang="hu-HU" dirty="0" smtClean="0"/>
              <a:t>változásainak értelmezésével, és egyéb minőségbiztosítási ügyekben az NKE KTI Minőségbiztosítási Osztály munkatársai </a:t>
            </a:r>
            <a:r>
              <a:rPr lang="hu-HU" smtClean="0"/>
              <a:t>állnak rendelkezésre:</a:t>
            </a:r>
            <a:endParaRPr lang="hu-HU" dirty="0" smtClean="0"/>
          </a:p>
          <a:p>
            <a:pPr algn="just"/>
            <a:endParaRPr lang="hu-HU" dirty="0"/>
          </a:p>
          <a:p>
            <a:pPr algn="just"/>
            <a:r>
              <a:rPr lang="hu-HU" dirty="0" smtClean="0"/>
              <a:t>minosegiranyitas@uni-nke.hu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2080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72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9619" y="1587500"/>
            <a:ext cx="10828639" cy="812801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hu-HU" sz="3200" dirty="0"/>
              <a:t>A vonatkozó jogi </a:t>
            </a:r>
            <a:r>
              <a:rPr lang="hu-HU" sz="3200" dirty="0" smtClean="0"/>
              <a:t>szabályozás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79619" y="2400301"/>
            <a:ext cx="10828639" cy="368934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u-HU" dirty="0"/>
              <a:t>2019. évi CVII. törvény a különleges jogállású szervekről és az általuk foglalkoztatottak jogállásáról (a továbbiakban: </a:t>
            </a:r>
            <a:r>
              <a:rPr lang="hu-HU" dirty="0" err="1"/>
              <a:t>Küt</a:t>
            </a:r>
            <a:r>
              <a:rPr lang="hu-HU" dirty="0"/>
              <a:t>.) </a:t>
            </a:r>
            <a:endParaRPr lang="hu-HU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u-HU" dirty="0" smtClean="0"/>
              <a:t>2018</a:t>
            </a:r>
            <a:r>
              <a:rPr lang="hu-HU" dirty="0"/>
              <a:t>. évi CXXV. törvény a kormányzati igazgatásról (a továbbiakban: Kit.) </a:t>
            </a:r>
            <a:endParaRPr lang="hu-HU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u-HU" dirty="0" smtClean="0"/>
              <a:t>2011</a:t>
            </a:r>
            <a:r>
              <a:rPr lang="hu-HU" dirty="0"/>
              <a:t>. évi CXCIX. törvény a közszolgálati tisztviselőkről (a továbbiakban: </a:t>
            </a:r>
            <a:r>
              <a:rPr lang="hu-HU" dirty="0" err="1"/>
              <a:t>Kttv</a:t>
            </a:r>
            <a:r>
              <a:rPr lang="hu-HU" dirty="0"/>
              <a:t>.) </a:t>
            </a:r>
            <a:endParaRPr lang="hu-HU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hu-HU" b="1" dirty="0" smtClean="0"/>
              <a:t>174/2011</a:t>
            </a:r>
            <a:r>
              <a:rPr lang="hu-HU" b="1" dirty="0"/>
              <a:t>. (VIII.31.) Korm. rendelet a közigazgatási és az ügykezelői alapvizsgáról (a továbbiakban: Rendelet)</a:t>
            </a:r>
          </a:p>
        </p:txBody>
      </p:sp>
    </p:spTree>
    <p:extLst>
      <p:ext uri="{BB962C8B-B14F-4D97-AF65-F5344CB8AC3E}">
        <p14:creationId xmlns:p14="http://schemas.microsoft.com/office/powerpoint/2010/main" val="25053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717965"/>
            <a:ext cx="10864680" cy="415635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>Az alapvizsgarendszer minőségügyi szabályozási kerete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262908"/>
            <a:ext cx="10864680" cy="3871191"/>
          </a:xfrm>
        </p:spPr>
        <p:txBody>
          <a:bodyPr>
            <a:normAutofit/>
          </a:bodyPr>
          <a:lstStyle/>
          <a:p>
            <a:pPr algn="just"/>
            <a:r>
              <a:rPr lang="hu-HU" sz="1800" i="0" dirty="0"/>
              <a:t>A minőségirányítási rendszer célja az egységes követelmények szerinti működés és a működés felügyeletére épülő folyamatos fejlesztés fenntartása. </a:t>
            </a:r>
            <a:endParaRPr lang="hu-HU" sz="1800" i="0" dirty="0" smtClean="0"/>
          </a:p>
          <a:p>
            <a:pPr algn="just"/>
            <a:r>
              <a:rPr lang="hu-HU" sz="1800" i="0" dirty="0" smtClean="0"/>
              <a:t>Alapdokumentuma: „</a:t>
            </a:r>
            <a:r>
              <a:rPr lang="hu-HU" sz="1800" b="1" i="0" dirty="0" smtClean="0">
                <a:solidFill>
                  <a:srgbClr val="FF0000"/>
                </a:solidFill>
              </a:rPr>
              <a:t>10/2023. sz. Rektori utasítás </a:t>
            </a:r>
            <a:r>
              <a:rPr lang="hu-HU" sz="1800" b="1" i="0" dirty="0">
                <a:solidFill>
                  <a:srgbClr val="FF0000"/>
                </a:solidFill>
              </a:rPr>
              <a:t>a közigazgatási és az ügykezelői alapvizsga minőségbiztosítási szabályzatáról</a:t>
            </a:r>
            <a:r>
              <a:rPr lang="hu-HU" sz="1800" i="0" dirty="0" smtClean="0"/>
              <a:t>” – a továbbiakban: RU). </a:t>
            </a:r>
          </a:p>
          <a:p>
            <a:pPr algn="just"/>
            <a:r>
              <a:rPr lang="hu-HU" sz="1800" i="0" dirty="0" smtClean="0"/>
              <a:t>A </a:t>
            </a:r>
            <a:r>
              <a:rPr lang="hu-HU" sz="1800" i="0" dirty="0"/>
              <a:t>személyügyi központról és a Közszolgálati Személyügyi Szolgáltatási </a:t>
            </a:r>
            <a:r>
              <a:rPr lang="hu-HU" sz="1800" i="0" dirty="0" smtClean="0"/>
              <a:t>Keretrendszerről, valamint </a:t>
            </a:r>
            <a:r>
              <a:rPr lang="hu-HU" sz="1800" i="0" dirty="0"/>
              <a:t>ezzel összefüggésben egyes kormányrendeletek módosításáról szóló 716/2021</a:t>
            </a:r>
            <a:r>
              <a:rPr lang="hu-HU" sz="1800" i="0" dirty="0" smtClean="0"/>
              <a:t>. (</a:t>
            </a:r>
            <a:r>
              <a:rPr lang="hu-HU" sz="1800" i="0" dirty="0"/>
              <a:t>XII. 20.) Korm. rendelet szerinti személyügyi központ </a:t>
            </a:r>
            <a:r>
              <a:rPr lang="hu-HU" sz="1800" i="0" dirty="0" smtClean="0"/>
              <a:t>vezetője </a:t>
            </a:r>
            <a:r>
              <a:rPr lang="hu-HU" sz="1800" i="0" dirty="0"/>
              <a:t>jóváhagyásával  az NKE </a:t>
            </a:r>
            <a:r>
              <a:rPr lang="hu-HU" sz="1800" i="0" dirty="0" smtClean="0"/>
              <a:t>adja ki. [Rendelet 2. § e)]</a:t>
            </a:r>
          </a:p>
          <a:p>
            <a:pPr algn="just"/>
            <a:r>
              <a:rPr lang="hu-HU" sz="1800" i="0" dirty="0" smtClean="0"/>
              <a:t>Az RU </a:t>
            </a:r>
            <a:r>
              <a:rPr lang="hu-HU" sz="1800" i="0" dirty="0"/>
              <a:t>előírja a közigazgatási és az ügykezelői alapvizsgarendszer folyamataira vonatkozó </a:t>
            </a:r>
            <a:r>
              <a:rPr lang="hu-HU" sz="1800" i="0" dirty="0" smtClean="0"/>
              <a:t>minőségügyi követelményeket </a:t>
            </a:r>
            <a:r>
              <a:rPr lang="hu-HU" sz="1800" i="0" dirty="0"/>
              <a:t>és </a:t>
            </a:r>
            <a:r>
              <a:rPr lang="hu-HU" sz="1800" i="0" dirty="0" smtClean="0"/>
              <a:t>tevékenységeket.</a:t>
            </a:r>
          </a:p>
          <a:p>
            <a:pPr algn="just"/>
            <a:r>
              <a:rPr lang="hu-HU" sz="1800" i="0" dirty="0" smtClean="0"/>
              <a:t>Az RU elérhető a </a:t>
            </a:r>
            <a:r>
              <a:rPr lang="hu-HU" sz="1800" i="0" dirty="0" err="1" smtClean="0"/>
              <a:t>ProBono</a:t>
            </a:r>
            <a:r>
              <a:rPr lang="hu-HU" sz="1800" i="0" dirty="0" smtClean="0"/>
              <a:t> Útmutatók menüpontjában, és az NKE KTI honlapján.</a:t>
            </a:r>
            <a:endParaRPr lang="hu-HU" sz="1800" i="0" dirty="0"/>
          </a:p>
        </p:txBody>
      </p:sp>
    </p:spTree>
    <p:extLst>
      <p:ext uri="{BB962C8B-B14F-4D97-AF65-F5344CB8AC3E}">
        <p14:creationId xmlns:p14="http://schemas.microsoft.com/office/powerpoint/2010/main" val="42963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717965"/>
            <a:ext cx="10864680" cy="415635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>A módosítás főbb indokai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262908"/>
            <a:ext cx="10864680" cy="38711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i="0" dirty="0"/>
              <a:t>A</a:t>
            </a:r>
            <a:r>
              <a:rPr lang="hu-HU" i="0" dirty="0" smtClean="0"/>
              <a:t>z </a:t>
            </a:r>
            <a:r>
              <a:rPr lang="hu-HU" i="0" dirty="0"/>
              <a:t>alapvizsga szervezésére és </a:t>
            </a:r>
            <a:r>
              <a:rPr lang="hu-HU" i="0" dirty="0" smtClean="0"/>
              <a:t>működtetésére használt </a:t>
            </a:r>
            <a:r>
              <a:rPr lang="hu-HU" i="0" dirty="0"/>
              <a:t>oktatás-informatikai rendszer nagymértékű fejlesztéseken esett át, mely </a:t>
            </a:r>
            <a:r>
              <a:rPr lang="hu-HU" i="0" dirty="0" smtClean="0"/>
              <a:t>nagyban javította </a:t>
            </a:r>
            <a:r>
              <a:rPr lang="hu-HU" i="0" dirty="0"/>
              <a:t>a képzések, oktatási eseményekkel kapcsolatos teendők elvégzését </a:t>
            </a:r>
            <a:r>
              <a:rPr lang="hu-HU" i="0" dirty="0" smtClean="0"/>
              <a:t>a képzésmenedzsment </a:t>
            </a:r>
            <a:r>
              <a:rPr lang="hu-HU" i="0" dirty="0"/>
              <a:t>minden területén (tananyag- és taneszközfejlesztés, </a:t>
            </a:r>
            <a:r>
              <a:rPr lang="hu-HU" i="0" dirty="0" smtClean="0"/>
              <a:t>közreműködők biztosítása</a:t>
            </a:r>
            <a:r>
              <a:rPr lang="hu-HU" i="0" dirty="0"/>
              <a:t>, szervezés, stb.). A fejlesztések bizonyos tevékenységi körök területén </a:t>
            </a:r>
            <a:r>
              <a:rPr lang="hu-HU" i="0" dirty="0" smtClean="0"/>
              <a:t>mára már </a:t>
            </a:r>
            <a:r>
              <a:rPr lang="hu-HU" i="0" dirty="0"/>
              <a:t>eltérnek a szabályzatban lefektetett keretektől, maga a működtetés hatékonyabb </a:t>
            </a:r>
            <a:r>
              <a:rPr lang="hu-HU" i="0" dirty="0" smtClean="0"/>
              <a:t>lett, és </a:t>
            </a:r>
            <a:r>
              <a:rPr lang="hu-HU" i="0" dirty="0"/>
              <a:t>csökkent a hibaszázalék a mindennapi szervezésben is.</a:t>
            </a:r>
          </a:p>
          <a:p>
            <a:pPr algn="just"/>
            <a:r>
              <a:rPr lang="hu-HU" i="0" dirty="0"/>
              <a:t>Szükséges lett a szabályozás frissítése, hogy az előírások betartása ne </a:t>
            </a:r>
            <a:r>
              <a:rPr lang="hu-HU" i="0" dirty="0" err="1" smtClean="0"/>
              <a:t>ütközzön</a:t>
            </a:r>
            <a:r>
              <a:rPr lang="hu-HU" i="0" dirty="0" smtClean="0"/>
              <a:t> informatikai </a:t>
            </a:r>
            <a:r>
              <a:rPr lang="hu-HU" i="0" dirty="0"/>
              <a:t>és egyéb akadályokba. Szándékunkban állt emellett a bizonylatok </a:t>
            </a:r>
            <a:r>
              <a:rPr lang="hu-HU" i="0" dirty="0" smtClean="0"/>
              <a:t>és útmutatók </a:t>
            </a:r>
            <a:r>
              <a:rPr lang="hu-HU" i="0" dirty="0"/>
              <a:t>számának csökkentése, mely ezáltal kevesebb adminisztrációt is igényel </a:t>
            </a:r>
            <a:r>
              <a:rPr lang="hu-HU" i="0" dirty="0" smtClean="0"/>
              <a:t>majd ezen </a:t>
            </a:r>
            <a:r>
              <a:rPr lang="hu-HU" i="0" dirty="0"/>
              <a:t>dokumentumok folyamatos frissítése, naprakészen tartása </a:t>
            </a:r>
            <a:r>
              <a:rPr lang="hu-HU" i="0" dirty="0" smtClean="0"/>
              <a:t>kapcsán.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993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717965"/>
            <a:ext cx="10864680" cy="415635"/>
          </a:xfrm>
        </p:spPr>
        <p:txBody>
          <a:bodyPr>
            <a:normAutofit fontScale="90000"/>
          </a:bodyPr>
          <a:lstStyle/>
          <a:p>
            <a:r>
              <a:rPr lang="hu-HU" sz="2400" dirty="0" smtClean="0"/>
              <a:t>A módosítás tartalma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262908"/>
            <a:ext cx="10864680" cy="3871191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i="0" dirty="0"/>
              <a:t>Az alapvizsga rendszer új szabályozásának szerkezete a </a:t>
            </a:r>
            <a:r>
              <a:rPr lang="hu-HU" i="0" dirty="0" smtClean="0"/>
              <a:t>közigazgatási szervezetszabályozásban </a:t>
            </a:r>
            <a:r>
              <a:rPr lang="hu-HU" i="0" dirty="0"/>
              <a:t>elterjedtebb és így közérthetőbb kodifikált jelleget </a:t>
            </a:r>
            <a:r>
              <a:rPr lang="hu-HU" i="0" dirty="0" smtClean="0"/>
              <a:t>követ, fejezetekből </a:t>
            </a:r>
            <a:r>
              <a:rPr lang="hu-HU" i="0" dirty="0"/>
              <a:t>és szakaszokból áll, melyek további tagolása bekezdésekre és </a:t>
            </a:r>
            <a:r>
              <a:rPr lang="hu-HU" i="0" dirty="0" smtClean="0"/>
              <a:t>pontokra oszlik;</a:t>
            </a:r>
          </a:p>
          <a:p>
            <a:pPr algn="just"/>
            <a:r>
              <a:rPr lang="hu-HU" i="0" dirty="0"/>
              <a:t>A dokumentum rögzíti az alapvizsgarendszer személyi, tárgyi és területi hatályát, </a:t>
            </a:r>
            <a:r>
              <a:rPr lang="hu-HU" i="0" dirty="0" smtClean="0"/>
              <a:t>a rendszer </a:t>
            </a:r>
            <a:r>
              <a:rPr lang="hu-HU" i="0" dirty="0"/>
              <a:t>alapfogalmait, és a működtetés főbb menedzsment területei </a:t>
            </a:r>
            <a:r>
              <a:rPr lang="hu-HU" i="0" dirty="0" smtClean="0"/>
              <a:t>szerint részletezi </a:t>
            </a:r>
            <a:r>
              <a:rPr lang="hu-HU" i="0" dirty="0"/>
              <a:t>a tevékenységi </a:t>
            </a:r>
            <a:r>
              <a:rPr lang="hu-HU" i="0" dirty="0" smtClean="0"/>
              <a:t>köröket;</a:t>
            </a:r>
          </a:p>
          <a:p>
            <a:pPr algn="just"/>
            <a:r>
              <a:rPr lang="hu-HU" i="0" dirty="0" smtClean="0"/>
              <a:t>Az </a:t>
            </a:r>
            <a:r>
              <a:rPr lang="hu-HU" i="0" dirty="0"/>
              <a:t>új szabályzat választ ad bizonyos, az elmúlt </a:t>
            </a:r>
            <a:r>
              <a:rPr lang="hu-HU" i="0" dirty="0" smtClean="0"/>
              <a:t>évek tapasztalatai </a:t>
            </a:r>
            <a:r>
              <a:rPr lang="hu-HU" i="0" dirty="0"/>
              <a:t>alapján releváns iratkezelési problémákra, tekintve hogy az </a:t>
            </a:r>
            <a:r>
              <a:rPr lang="hu-HU" i="0" dirty="0" smtClean="0"/>
              <a:t>egyes képzési </a:t>
            </a:r>
            <a:r>
              <a:rPr lang="hu-HU" i="0" dirty="0"/>
              <a:t>események dokumentációja több különböző iratkezelési szabály alá </a:t>
            </a:r>
            <a:r>
              <a:rPr lang="hu-HU" i="0" dirty="0" smtClean="0"/>
              <a:t>eső részdokumentumot </a:t>
            </a:r>
            <a:r>
              <a:rPr lang="hu-HU" i="0" dirty="0"/>
              <a:t>tartalmaz, melynek archiválása, kezelése </a:t>
            </a:r>
            <a:r>
              <a:rPr lang="hu-HU" i="0" dirty="0" smtClean="0"/>
              <a:t>eltérő volt.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935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 fontScale="85000" lnSpcReduction="20000"/>
          </a:bodyPr>
          <a:lstStyle/>
          <a:p>
            <a:r>
              <a:rPr lang="hu-HU" b="1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Eljárás</a:t>
            </a:r>
            <a:r>
              <a:rPr lang="hu-HU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hu-HU" i="0" dirty="0">
                <a:solidFill>
                  <a:prstClr val="black"/>
                </a:solidFill>
                <a:cs typeface="Times New Roman" panose="02020603050405020304" pitchFamily="18" charset="0"/>
              </a:rPr>
              <a:t>(MIT</a:t>
            </a:r>
            <a:r>
              <a:rPr lang="hu-HU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):</a:t>
            </a: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fő folyamatok</a:t>
            </a: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folyamatlépések, 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szabályok, felelősök)</a:t>
            </a:r>
            <a:endParaRPr lang="hu-HU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hu-HU" b="1" i="0" dirty="0">
                <a:solidFill>
                  <a:prstClr val="black"/>
                </a:solidFill>
                <a:cs typeface="Times New Roman" panose="02020603050405020304" pitchFamily="18" charset="0"/>
              </a:rPr>
              <a:t>Módszertani útmutató </a:t>
            </a:r>
            <a:r>
              <a:rPr lang="hu-HU" i="0" dirty="0">
                <a:solidFill>
                  <a:prstClr val="black"/>
                </a:solidFill>
                <a:cs typeface="Times New Roman" panose="02020603050405020304" pitchFamily="18" charset="0"/>
              </a:rPr>
              <a:t>(HOGYAN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):</a:t>
            </a: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részletes leírás</a:t>
            </a: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eszközök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, módszerek is bemutatásra kerülnek  </a:t>
            </a:r>
            <a:endParaRPr lang="hu-HU" dirty="0"/>
          </a:p>
          <a:p>
            <a:r>
              <a:rPr lang="hu-HU" b="1" i="0" dirty="0">
                <a:solidFill>
                  <a:prstClr val="black"/>
                </a:solidFill>
                <a:cs typeface="Times New Roman" panose="02020603050405020304" pitchFamily="18" charset="0"/>
              </a:rPr>
              <a:t>Bizonylat </a:t>
            </a:r>
            <a:r>
              <a:rPr lang="hu-HU" i="0" dirty="0">
                <a:solidFill>
                  <a:prstClr val="black"/>
                </a:solidFill>
                <a:cs typeface="Times New Roman" panose="02020603050405020304" pitchFamily="18" charset="0"/>
              </a:rPr>
              <a:t>(</a:t>
            </a:r>
            <a:r>
              <a:rPr lang="hu-HU" i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MIVEL):</a:t>
            </a: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konkrét 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tevékenységekhez kapcsolódnak </a:t>
            </a:r>
            <a:endParaRPr lang="hu-HU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egy 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részük a </a:t>
            </a:r>
            <a:r>
              <a:rPr lang="hu-HU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ProBonoból</a:t>
            </a:r>
            <a:r>
              <a:rPr lang="hu-HU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hu-HU" dirty="0">
                <a:solidFill>
                  <a:prstClr val="black"/>
                </a:solidFill>
                <a:cs typeface="Times New Roman" panose="02020603050405020304" pitchFamily="18" charset="0"/>
              </a:rPr>
              <a:t>letölthető</a:t>
            </a:r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158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Az RU fő szakaszai:</a:t>
            </a:r>
          </a:p>
          <a:p>
            <a:pPr marL="457200" indent="-457200">
              <a:buAutoNum type="arabicPeriod"/>
            </a:pPr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– 7. §</a:t>
            </a:r>
          </a:p>
          <a:p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Az RU törzs szövege, a szabályozás jogi kereteinek leírása</a:t>
            </a:r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hu-H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Melléklet: </a:t>
            </a:r>
            <a:r>
              <a:rPr lang="hu-HU" b="1" i="0" dirty="0"/>
              <a:t>A közigazgatási és </a:t>
            </a:r>
            <a:r>
              <a:rPr lang="hu-HU" b="1" i="0" dirty="0" smtClean="0"/>
              <a:t>az ügykezelői alapvizsga minőségbiztosítási szabályzata - Eljárások </a:t>
            </a:r>
            <a:r>
              <a:rPr lang="hu-HU" b="1" i="0" dirty="0"/>
              <a:t>gyűjteménye</a:t>
            </a:r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91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527561"/>
          </a:xfrm>
        </p:spPr>
        <p:txBody>
          <a:bodyPr>
            <a:noAutofit/>
          </a:bodyPr>
          <a:lstStyle/>
          <a:p>
            <a:r>
              <a:rPr lang="hu-HU" sz="2400" dirty="0" smtClean="0"/>
              <a:t>A minőségügyi keretrendszer szerkezete</a:t>
            </a:r>
            <a:endParaRPr lang="hu-HU" sz="2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2851688"/>
            <a:ext cx="10864680" cy="3282412"/>
          </a:xfrm>
        </p:spPr>
        <p:txBody>
          <a:bodyPr>
            <a:normAutofit fontScale="92500"/>
          </a:bodyPr>
          <a:lstStyle/>
          <a:p>
            <a:r>
              <a:rPr lang="hu-HU" b="1" i="0" dirty="0" smtClean="0"/>
              <a:t>Eljárások gyűjteményének szerkezete:</a:t>
            </a:r>
          </a:p>
          <a:p>
            <a:r>
              <a:rPr lang="hu-HU" b="1" i="0" dirty="0" smtClean="0"/>
              <a:t>Az Alapvetések fejezet</a:t>
            </a:r>
          </a:p>
          <a:p>
            <a:pPr marL="457200" indent="-457200" algn="just">
              <a:buAutoNum type="arabicPeriod"/>
            </a:pPr>
            <a:r>
              <a:rPr lang="hu-HU" i="0" dirty="0" smtClean="0"/>
              <a:t>§ Általános rendelkezések</a:t>
            </a:r>
          </a:p>
          <a:p>
            <a:pPr algn="just"/>
            <a:r>
              <a:rPr lang="hu-HU" dirty="0" smtClean="0"/>
              <a:t>Itt található a szabályzattal kapcsolatos általános rendelkezések, </a:t>
            </a:r>
            <a:r>
              <a:rPr lang="hu-HU" dirty="0" err="1" smtClean="0"/>
              <a:t>pl</a:t>
            </a:r>
            <a:r>
              <a:rPr lang="hu-HU" dirty="0" smtClean="0"/>
              <a:t> a közreműködők, és azok feladatai, a szabályzat létrejöttének körülményei</a:t>
            </a:r>
            <a:r>
              <a:rPr lang="hu-HU" i="0" dirty="0" smtClean="0"/>
              <a:t>.</a:t>
            </a:r>
          </a:p>
          <a:p>
            <a:pPr algn="just"/>
            <a:r>
              <a:rPr lang="hu-HU" i="0" dirty="0" smtClean="0"/>
              <a:t>2. § Fogalomtár</a:t>
            </a:r>
          </a:p>
          <a:p>
            <a:pPr algn="just"/>
            <a:r>
              <a:rPr lang="hu-HU" dirty="0" smtClean="0"/>
              <a:t>Az alapvizsgarendszerben használatos leggyakoribb fogalmak kerülnek itt részletezésre</a:t>
            </a:r>
            <a:r>
              <a:rPr lang="hu-HU" i="0" dirty="0" smtClean="0"/>
              <a:t>.</a:t>
            </a:r>
          </a:p>
          <a:p>
            <a:endParaRPr lang="hu-HU" b="1" i="0" dirty="0"/>
          </a:p>
          <a:p>
            <a:endParaRPr lang="hu-HU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463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1853</Words>
  <Application>Microsoft Office PowerPoint</Application>
  <PresentationFormat>Szélesvásznú</PresentationFormat>
  <Paragraphs>186</Paragraphs>
  <Slides>29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Wingdings</vt:lpstr>
      <vt:lpstr>Office-téma</vt:lpstr>
      <vt:lpstr>A közigazgatási és az ügykezelői alapvizsga új minőségbiztosítási keretrendszere</vt:lpstr>
      <vt:lpstr>Az alapvizsga rendszer szabályozási keretei</vt:lpstr>
      <vt:lpstr>A vonatkozó jogi szabályozás</vt:lpstr>
      <vt:lpstr>Az alapvizsgarendszer minőségügyi szabályozási kerete</vt:lpstr>
      <vt:lpstr>A módosítás főbb indokai</vt:lpstr>
      <vt:lpstr>A módosítás tartalma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minőségügyi keretrendszer szerkezete</vt:lpstr>
      <vt:lpstr>A közigazgatási alapvizsga szervezés bizonylatai</vt:lpstr>
      <vt:lpstr>Az ügykezelői alapvizsga szervezés bizonylatai</vt:lpstr>
      <vt:lpstr>Információk a szervezési bizonylatok használatáról</vt:lpstr>
      <vt:lpstr>Információk a szervezési bizonylatok használatáról</vt:lpstr>
      <vt:lpstr>Információk a szervezési bizonylatok használatáról</vt:lpstr>
      <vt:lpstr>Kérdések, segítségkérés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Jászkuti Gergely</dc:creator>
  <cp:lastModifiedBy>Jászkuti Gergely</cp:lastModifiedBy>
  <cp:revision>65</cp:revision>
  <dcterms:created xsi:type="dcterms:W3CDTF">2020-01-30T10:32:07Z</dcterms:created>
  <dcterms:modified xsi:type="dcterms:W3CDTF">2023-02-20T09:24:28Z</dcterms:modified>
</cp:coreProperties>
</file>